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5"/>
  </p:notesMasterIdLst>
  <p:sldIdLst>
    <p:sldId id="378" r:id="rId5"/>
    <p:sldId id="389" r:id="rId6"/>
    <p:sldId id="290" r:id="rId7"/>
    <p:sldId id="412" r:id="rId8"/>
    <p:sldId id="512" r:id="rId9"/>
    <p:sldId id="380" r:id="rId10"/>
    <p:sldId id="413" r:id="rId11"/>
    <p:sldId id="513" r:id="rId12"/>
    <p:sldId id="514" r:id="rId13"/>
    <p:sldId id="515" r:id="rId14"/>
    <p:sldId id="517" r:id="rId15"/>
    <p:sldId id="518" r:id="rId16"/>
    <p:sldId id="532" r:id="rId17"/>
    <p:sldId id="519" r:id="rId18"/>
    <p:sldId id="520" r:id="rId19"/>
    <p:sldId id="522" r:id="rId20"/>
    <p:sldId id="523" r:id="rId21"/>
    <p:sldId id="524" r:id="rId22"/>
    <p:sldId id="525" r:id="rId23"/>
    <p:sldId id="526" r:id="rId24"/>
    <p:sldId id="533" r:id="rId25"/>
    <p:sldId id="534" r:id="rId26"/>
    <p:sldId id="535" r:id="rId27"/>
    <p:sldId id="537" r:id="rId28"/>
    <p:sldId id="527" r:id="rId29"/>
    <p:sldId id="528" r:id="rId30"/>
    <p:sldId id="529" r:id="rId31"/>
    <p:sldId id="530" r:id="rId32"/>
    <p:sldId id="531" r:id="rId33"/>
    <p:sldId id="265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447" autoAdjust="0"/>
  </p:normalViewPr>
  <p:slideViewPr>
    <p:cSldViewPr snapToGrid="0">
      <p:cViewPr varScale="1">
        <p:scale>
          <a:sx n="56" d="100"/>
          <a:sy n="56" d="100"/>
        </p:scale>
        <p:origin x="106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FCB62-785E-4231-95FB-25AD75E2C9AB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8FED8-2F6A-4457-8894-7DCFE1F0A6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21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8FED8-2F6A-4457-8894-7DCFE1F0A6E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2405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8FED8-2F6A-4457-8894-7DCFE1F0A6E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6820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8FED8-2F6A-4457-8894-7DCFE1F0A6E0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800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8FED8-2F6A-4457-8894-7DCFE1F0A6E0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9937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8FED8-2F6A-4457-8894-7DCFE1F0A6E0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9688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8FED8-2F6A-4457-8894-7DCFE1F0A6E0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7089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8FED8-2F6A-4457-8894-7DCFE1F0A6E0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2813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8FED8-2F6A-4457-8894-7DCFE1F0A6E0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1684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8FED8-2F6A-4457-8894-7DCFE1F0A6E0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399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8FED8-2F6A-4457-8894-7DCFE1F0A6E0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5155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8FED8-2F6A-4457-8894-7DCFE1F0A6E0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837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DF65A3-C8E9-423A-B72D-6C73B8DF81A6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329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8FED8-2F6A-4457-8894-7DCFE1F0A6E0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5619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8FED8-2F6A-4457-8894-7DCFE1F0A6E0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5006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8FED8-2F6A-4457-8894-7DCFE1F0A6E0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5578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8FED8-2F6A-4457-8894-7DCFE1F0A6E0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9265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8FED8-2F6A-4457-8894-7DCFE1F0A6E0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18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8FED8-2F6A-4457-8894-7DCFE1F0A6E0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847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8FED8-2F6A-4457-8894-7DCFE1F0A6E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537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8FED8-2F6A-4457-8894-7DCFE1F0A6E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253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8FED8-2F6A-4457-8894-7DCFE1F0A6E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698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8FED8-2F6A-4457-8894-7DCFE1F0A6E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2964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8FED8-2F6A-4457-8894-7DCFE1F0A6E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9304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8FED8-2F6A-4457-8894-7DCFE1F0A6E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3842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8FED8-2F6A-4457-8894-7DCFE1F0A6E0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490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image" Target="../media/image11.svg"/><Relationship Id="rId7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98A05E5B-6133-4E93-BEC3-D82EB272C7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3240000"/>
            <a:ext cx="9000000" cy="1440000"/>
          </a:xfrm>
          <a:prstGeom prst="rect">
            <a:avLst/>
          </a:prstGeom>
        </p:spPr>
        <p:txBody>
          <a:bodyPr tIns="0" anchor="t">
            <a:normAutofit/>
          </a:bodyPr>
          <a:lstStyle>
            <a:lvl1pPr>
              <a:defRPr sz="3600" cap="all" baseline="0">
                <a:solidFill>
                  <a:schemeClr val="accent1"/>
                </a:solidFill>
              </a:defRPr>
            </a:lvl1pPr>
          </a:lstStyle>
          <a:p>
            <a:r>
              <a:rPr lang="cs-CZ" dirty="0"/>
              <a:t>nadpis prezentace</a:t>
            </a:r>
            <a:endParaRPr lang="en-US" dirty="0"/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75484339-CCFD-447A-B7F6-FC2FBF95B8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97096" y="572350"/>
            <a:ext cx="571500" cy="876300"/>
          </a:xfrm>
          <a:prstGeom prst="rect">
            <a:avLst/>
          </a:prstGeom>
        </p:spPr>
      </p:pic>
      <p:sp>
        <p:nvSpPr>
          <p:cNvPr id="17" name="Zástupný symbol pro text 12">
            <a:extLst>
              <a:ext uri="{FF2B5EF4-FFF2-40B4-BE49-F238E27FC236}">
                <a16:creationId xmlns:a16="http://schemas.microsoft.com/office/drawing/2014/main" id="{7758B545-AE21-4427-B6F7-0467F1B4DA7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2" y="6126575"/>
            <a:ext cx="8999998" cy="3651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>
                <a:solidFill>
                  <a:srgbClr val="E02820"/>
                </a:solidFill>
              </a:defRPr>
            </a:lvl1pPr>
          </a:lstStyle>
          <a:p>
            <a:pPr lvl="0"/>
            <a:r>
              <a:rPr lang="cs-CZ" dirty="0"/>
              <a:t>Útvar</a:t>
            </a:r>
          </a:p>
        </p:txBody>
      </p:sp>
      <p:sp>
        <p:nvSpPr>
          <p:cNvPr id="18" name="Zástupný symbol pro text 12">
            <a:extLst>
              <a:ext uri="{FF2B5EF4-FFF2-40B4-BE49-F238E27FC236}">
                <a16:creationId xmlns:a16="http://schemas.microsoft.com/office/drawing/2014/main" id="{974EA894-E4BC-4E9A-A4A3-B5FE012F04A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2" y="5396324"/>
            <a:ext cx="9000000" cy="3651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b="1">
                <a:solidFill>
                  <a:srgbClr val="23315F"/>
                </a:solidFill>
              </a:defRPr>
            </a:lvl1pPr>
          </a:lstStyle>
          <a:p>
            <a:pPr lvl="0"/>
            <a:r>
              <a:rPr lang="cs-CZ" dirty="0"/>
              <a:t>Jméno Příjmení</a:t>
            </a:r>
          </a:p>
        </p:txBody>
      </p:sp>
      <p:sp>
        <p:nvSpPr>
          <p:cNvPr id="10" name="Zástupný symbol pro text 12">
            <a:extLst>
              <a:ext uri="{FF2B5EF4-FFF2-40B4-BE49-F238E27FC236}">
                <a16:creationId xmlns:a16="http://schemas.microsoft.com/office/drawing/2014/main" id="{048E0589-794F-46B7-9197-A7550F5D60C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1" y="5761449"/>
            <a:ext cx="8999999" cy="3651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>
                <a:solidFill>
                  <a:srgbClr val="E02820"/>
                </a:solidFill>
              </a:defRPr>
            </a:lvl1pPr>
          </a:lstStyle>
          <a:p>
            <a:pPr lvl="0"/>
            <a:r>
              <a:rPr lang="cs-CZ" dirty="0"/>
              <a:t>pozice</a:t>
            </a:r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1A44CA93-6A93-4969-9F6A-CACCC86636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11617" y="507822"/>
            <a:ext cx="5101590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779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ávěreč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text 12">
            <a:extLst>
              <a:ext uri="{FF2B5EF4-FFF2-40B4-BE49-F238E27FC236}">
                <a16:creationId xmlns:a16="http://schemas.microsoft.com/office/drawing/2014/main" id="{0CA5C28B-D5D7-478B-8934-4F781886354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0000" y="3219997"/>
            <a:ext cx="9000000" cy="360000"/>
          </a:xfrm>
          <a:prstGeom prst="rect">
            <a:avLst/>
          </a:prstGeom>
        </p:spPr>
        <p:txBody>
          <a:bodyPr r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b="1">
                <a:solidFill>
                  <a:srgbClr val="23315F"/>
                </a:solidFill>
              </a:defRPr>
            </a:lvl1pPr>
          </a:lstStyle>
          <a:p>
            <a:pPr lvl="0"/>
            <a:r>
              <a:rPr lang="cs-CZ" dirty="0"/>
              <a:t>Jméno Příjmení</a:t>
            </a:r>
          </a:p>
        </p:txBody>
      </p:sp>
      <p:sp>
        <p:nvSpPr>
          <p:cNvPr id="15" name="Zástupný symbol pro text 12">
            <a:extLst>
              <a:ext uri="{FF2B5EF4-FFF2-40B4-BE49-F238E27FC236}">
                <a16:creationId xmlns:a16="http://schemas.microsoft.com/office/drawing/2014/main" id="{F966BD53-E8A0-409A-873F-4D9CE62866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3579997"/>
            <a:ext cx="9000000" cy="360000"/>
          </a:xfrm>
          <a:prstGeom prst="rect">
            <a:avLst/>
          </a:prstGeom>
        </p:spPr>
        <p:txBody>
          <a:bodyPr r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>
                <a:solidFill>
                  <a:srgbClr val="E02820"/>
                </a:solidFill>
              </a:defRPr>
            </a:lvl1pPr>
          </a:lstStyle>
          <a:p>
            <a:pPr lvl="0"/>
            <a:r>
              <a:rPr lang="cs-CZ" dirty="0"/>
              <a:t>pozice</a:t>
            </a:r>
          </a:p>
        </p:txBody>
      </p:sp>
      <p:sp>
        <p:nvSpPr>
          <p:cNvPr id="17" name="Zástupný symbol pro text 12">
            <a:extLst>
              <a:ext uri="{FF2B5EF4-FFF2-40B4-BE49-F238E27FC236}">
                <a16:creationId xmlns:a16="http://schemas.microsoft.com/office/drawing/2014/main" id="{0F9DE0DA-382C-4C58-979A-B70EE301BB9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3939997"/>
            <a:ext cx="9000000" cy="360000"/>
          </a:xfrm>
          <a:prstGeom prst="rect">
            <a:avLst/>
          </a:prstGeom>
        </p:spPr>
        <p:txBody>
          <a:bodyPr t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>
                <a:solidFill>
                  <a:srgbClr val="E02820"/>
                </a:solidFill>
              </a:defRPr>
            </a:lvl1pPr>
          </a:lstStyle>
          <a:p>
            <a:pPr lvl="0"/>
            <a:r>
              <a:rPr lang="cs-CZ" dirty="0"/>
              <a:t>Útvar</a:t>
            </a:r>
          </a:p>
        </p:txBody>
      </p:sp>
      <p:pic>
        <p:nvPicPr>
          <p:cNvPr id="16" name="Grafický objekt 15">
            <a:extLst>
              <a:ext uri="{FF2B5EF4-FFF2-40B4-BE49-F238E27FC236}">
                <a16:creationId xmlns:a16="http://schemas.microsoft.com/office/drawing/2014/main" id="{DBCB8EF5-6001-4E2E-8362-89DBEF0B47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0000" y="2624958"/>
            <a:ext cx="4835920" cy="371994"/>
          </a:xfrm>
          <a:prstGeom prst="rect">
            <a:avLst/>
          </a:prstGeom>
        </p:spPr>
      </p:pic>
      <p:pic>
        <p:nvPicPr>
          <p:cNvPr id="20" name="Grafický objekt 19">
            <a:extLst>
              <a:ext uri="{FF2B5EF4-FFF2-40B4-BE49-F238E27FC236}">
                <a16:creationId xmlns:a16="http://schemas.microsoft.com/office/drawing/2014/main" id="{38419520-1451-4EEE-80AC-5B8B33BF99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72752" y="3516769"/>
            <a:ext cx="3640455" cy="2934653"/>
          </a:xfrm>
          <a:prstGeom prst="rect">
            <a:avLst/>
          </a:prstGeom>
        </p:spPr>
      </p:pic>
      <p:pic>
        <p:nvPicPr>
          <p:cNvPr id="11" name="Grafický objekt 6">
            <a:extLst>
              <a:ext uri="{FF2B5EF4-FFF2-40B4-BE49-F238E27FC236}">
                <a16:creationId xmlns:a16="http://schemas.microsoft.com/office/drawing/2014/main" id="{B5E303DE-F1D5-44D5-A43C-1D4000F5DDF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8800" y="5484655"/>
            <a:ext cx="3158905" cy="950722"/>
          </a:xfrm>
          <a:prstGeom prst="rect">
            <a:avLst/>
          </a:prstGeom>
        </p:spPr>
      </p:pic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19D77BCA-0994-4853-A48C-D0C1C35E0EF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538799" y="361203"/>
            <a:ext cx="1620000" cy="537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976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77256E-263E-49A4-862F-61E7D3ACE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45EF69-D39F-4D58-8CB4-8D188DADB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18C9F0-7561-4549-916F-9FBC36B04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FD305-FE45-449F-A5E0-9664F771EBC9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07FEA616-6DB4-4B51-8153-197AC4A0D131}"/>
              </a:ext>
            </a:extLst>
          </p:cNvPr>
          <p:cNvSpPr/>
          <p:nvPr userDrawn="1"/>
        </p:nvSpPr>
        <p:spPr>
          <a:xfrm>
            <a:off x="-73152" y="-100584"/>
            <a:ext cx="12265152" cy="69585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871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75484339-CCFD-447A-B7F6-FC2FBF95B8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97096" y="572350"/>
            <a:ext cx="571500" cy="876300"/>
          </a:xfrm>
          <a:prstGeom prst="rect">
            <a:avLst/>
          </a:prstGeom>
        </p:spPr>
      </p:pic>
      <p:sp>
        <p:nvSpPr>
          <p:cNvPr id="17" name="Zástupný symbol pro text 12">
            <a:extLst>
              <a:ext uri="{FF2B5EF4-FFF2-40B4-BE49-F238E27FC236}">
                <a16:creationId xmlns:a16="http://schemas.microsoft.com/office/drawing/2014/main" id="{7758B545-AE21-4427-B6F7-0467F1B4DA7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2" y="6126575"/>
            <a:ext cx="8999998" cy="3651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>
                <a:solidFill>
                  <a:srgbClr val="E02820"/>
                </a:solidFill>
              </a:defRPr>
            </a:lvl1pPr>
          </a:lstStyle>
          <a:p>
            <a:pPr lvl="0"/>
            <a:r>
              <a:rPr lang="cs-CZ" dirty="0"/>
              <a:t>Útvar</a:t>
            </a:r>
          </a:p>
        </p:txBody>
      </p:sp>
      <p:sp>
        <p:nvSpPr>
          <p:cNvPr id="18" name="Zástupný symbol pro text 12">
            <a:extLst>
              <a:ext uri="{FF2B5EF4-FFF2-40B4-BE49-F238E27FC236}">
                <a16:creationId xmlns:a16="http://schemas.microsoft.com/office/drawing/2014/main" id="{974EA894-E4BC-4E9A-A4A3-B5FE012F04A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2" y="5396324"/>
            <a:ext cx="9000000" cy="3651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b="1">
                <a:solidFill>
                  <a:srgbClr val="23315F"/>
                </a:solidFill>
              </a:defRPr>
            </a:lvl1pPr>
          </a:lstStyle>
          <a:p>
            <a:pPr lvl="0"/>
            <a:r>
              <a:rPr lang="cs-CZ" dirty="0"/>
              <a:t>Jméno Příjmení</a:t>
            </a:r>
          </a:p>
        </p:txBody>
      </p:sp>
      <p:sp>
        <p:nvSpPr>
          <p:cNvPr id="10" name="Zástupný symbol pro text 12">
            <a:extLst>
              <a:ext uri="{FF2B5EF4-FFF2-40B4-BE49-F238E27FC236}">
                <a16:creationId xmlns:a16="http://schemas.microsoft.com/office/drawing/2014/main" id="{048E0589-794F-46B7-9197-A7550F5D60C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1" y="5761449"/>
            <a:ext cx="8999999" cy="3651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>
                <a:solidFill>
                  <a:srgbClr val="E02820"/>
                </a:solidFill>
              </a:defRPr>
            </a:lvl1pPr>
          </a:lstStyle>
          <a:p>
            <a:pPr lvl="0"/>
            <a:r>
              <a:rPr lang="cs-CZ" dirty="0"/>
              <a:t>pozice</a:t>
            </a:r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1A44CA93-6A93-4969-9F6A-CACCC86636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11617" y="507822"/>
            <a:ext cx="5101590" cy="3219450"/>
          </a:xfrm>
          <a:prstGeom prst="rect">
            <a:avLst/>
          </a:prstGeom>
        </p:spPr>
      </p:pic>
      <p:sp>
        <p:nvSpPr>
          <p:cNvPr id="12" name="Nadpis 8">
            <a:extLst>
              <a:ext uri="{FF2B5EF4-FFF2-40B4-BE49-F238E27FC236}">
                <a16:creationId xmlns:a16="http://schemas.microsoft.com/office/drawing/2014/main" id="{4B1770C2-5DC0-4D0C-30EA-62AF35E0FA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2802561"/>
            <a:ext cx="9000000" cy="1440000"/>
          </a:xfrm>
          <a:prstGeom prst="rect">
            <a:avLst/>
          </a:prstGeom>
        </p:spPr>
        <p:txBody>
          <a:bodyPr tIns="0" anchor="t">
            <a:normAutofit/>
          </a:bodyPr>
          <a:lstStyle>
            <a:lvl1pPr>
              <a:defRPr sz="3600" cap="all" baseline="0">
                <a:solidFill>
                  <a:schemeClr val="accent1"/>
                </a:solidFill>
              </a:defRPr>
            </a:lvl1pPr>
          </a:lstStyle>
          <a:p>
            <a:r>
              <a:rPr lang="cs-CZ" dirty="0"/>
              <a:t>nadpis prezentace</a:t>
            </a:r>
            <a:endParaRPr lang="en-US" dirty="0"/>
          </a:p>
        </p:txBody>
      </p:sp>
      <p:sp>
        <p:nvSpPr>
          <p:cNvPr id="15" name="Zástupný symbol pro text 12">
            <a:extLst>
              <a:ext uri="{FF2B5EF4-FFF2-40B4-BE49-F238E27FC236}">
                <a16:creationId xmlns:a16="http://schemas.microsoft.com/office/drawing/2014/main" id="{E0CF1250-0932-44AB-AE35-9D4B5E14F6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0000" y="4659626"/>
            <a:ext cx="9000000" cy="3651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b="1">
                <a:solidFill>
                  <a:srgbClr val="D0D0D0"/>
                </a:solidFill>
              </a:defRPr>
            </a:lvl1pPr>
          </a:lstStyle>
          <a:p>
            <a:r>
              <a:rPr lang="cs-CZ" dirty="0"/>
              <a:t>00.00.2024, Název akce</a:t>
            </a:r>
          </a:p>
        </p:txBody>
      </p:sp>
    </p:spTree>
    <p:extLst>
      <p:ext uri="{BB962C8B-B14F-4D97-AF65-F5344CB8AC3E}">
        <p14:creationId xmlns:p14="http://schemas.microsoft.com/office/powerpoint/2010/main" val="2417988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kla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CAD00A-327A-4410-BF2A-8EB388D85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text 5">
            <a:extLst>
              <a:ext uri="{FF2B5EF4-FFF2-40B4-BE49-F238E27FC236}">
                <a16:creationId xmlns:a16="http://schemas.microsoft.com/office/drawing/2014/main" id="{F519D14A-367C-4E0A-BFBD-5207B8408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799" y="2340000"/>
            <a:ext cx="11113200" cy="415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>
                <a:solidFill>
                  <a:srgbClr val="233060"/>
                </a:solidFill>
                <a:latin typeface="+mn-lt"/>
              </a:rPr>
              <a:t>Po kliknutí můžete upravovat styly textu v předloze.</a:t>
            </a:r>
          </a:p>
          <a:p>
            <a:pPr lvl="1"/>
            <a:r>
              <a:rPr lang="cs-CZ">
                <a:solidFill>
                  <a:srgbClr val="233060"/>
                </a:solidFill>
                <a:latin typeface="+mn-lt"/>
              </a:rPr>
              <a:t>Druhá úroveň</a:t>
            </a:r>
          </a:p>
          <a:p>
            <a:pPr lvl="2"/>
            <a:r>
              <a:rPr lang="cs-CZ">
                <a:solidFill>
                  <a:srgbClr val="233060"/>
                </a:solidFill>
                <a:latin typeface="+mn-lt"/>
              </a:rPr>
              <a:t>Třetí úroveň</a:t>
            </a:r>
          </a:p>
          <a:p>
            <a:pPr lvl="3"/>
            <a:r>
              <a:rPr lang="cs-CZ">
                <a:solidFill>
                  <a:srgbClr val="233060"/>
                </a:solidFill>
                <a:latin typeface="+mn-lt"/>
              </a:rPr>
              <a:t>Čtvrtá úroveň</a:t>
            </a:r>
          </a:p>
          <a:p>
            <a:pPr lvl="4"/>
            <a:r>
              <a:rPr lang="cs-CZ">
                <a:solidFill>
                  <a:srgbClr val="233060"/>
                </a:solidFill>
                <a:latin typeface="+mn-lt"/>
              </a:rPr>
              <a:t>Pátá úroveň</a:t>
            </a:r>
            <a:endParaRPr lang="cs-CZ" dirty="0">
              <a:solidFill>
                <a:srgbClr val="233060"/>
              </a:solidFill>
              <a:latin typeface="+mn-lt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9E5316F-8F5A-49B5-B1CB-0F9A41D45CB1}"/>
              </a:ext>
            </a:extLst>
          </p:cNvPr>
          <p:cNvSpPr txBox="1"/>
          <p:nvPr/>
        </p:nvSpPr>
        <p:spPr>
          <a:xfrm>
            <a:off x="10416480" y="360000"/>
            <a:ext cx="1235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7990DEE-A5F0-484D-81FF-1A68BA7B45FC}" type="slidenum">
              <a:rPr lang="cs-CZ" sz="1200" b="1" smtClean="0">
                <a:solidFill>
                  <a:schemeClr val="tx2"/>
                </a:solidFill>
              </a:rPr>
              <a:pPr algn="r"/>
              <a:t>‹#›</a:t>
            </a:fld>
            <a:endParaRPr lang="cs-CZ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494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86C42AE-A7C0-4FE4-AB6C-0C0186B6F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6" name="Zástupný symbol pro text 5">
            <a:extLst>
              <a:ext uri="{FF2B5EF4-FFF2-40B4-BE49-F238E27FC236}">
                <a16:creationId xmlns:a16="http://schemas.microsoft.com/office/drawing/2014/main" id="{69D824AA-3DEF-41A1-86DD-AECA36AC6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799" y="2340000"/>
            <a:ext cx="5374799" cy="415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>
                <a:solidFill>
                  <a:srgbClr val="233060"/>
                </a:solidFill>
                <a:latin typeface="+mn-lt"/>
              </a:rPr>
              <a:t>Po kliknutí můžete upravovat styly textu v předloze.</a:t>
            </a:r>
          </a:p>
          <a:p>
            <a:pPr lvl="1"/>
            <a:r>
              <a:rPr lang="cs-CZ">
                <a:solidFill>
                  <a:srgbClr val="233060"/>
                </a:solidFill>
                <a:latin typeface="+mn-lt"/>
              </a:rPr>
              <a:t>Druhá úroveň</a:t>
            </a:r>
          </a:p>
          <a:p>
            <a:pPr lvl="2"/>
            <a:r>
              <a:rPr lang="cs-CZ">
                <a:solidFill>
                  <a:srgbClr val="233060"/>
                </a:solidFill>
                <a:latin typeface="+mn-lt"/>
              </a:rPr>
              <a:t>Třetí úroveň</a:t>
            </a:r>
          </a:p>
          <a:p>
            <a:pPr lvl="3"/>
            <a:r>
              <a:rPr lang="cs-CZ">
                <a:solidFill>
                  <a:srgbClr val="233060"/>
                </a:solidFill>
                <a:latin typeface="+mn-lt"/>
              </a:rPr>
              <a:t>Čtvrtá úroveň</a:t>
            </a:r>
          </a:p>
          <a:p>
            <a:pPr lvl="4"/>
            <a:r>
              <a:rPr lang="cs-CZ">
                <a:solidFill>
                  <a:srgbClr val="233060"/>
                </a:solidFill>
                <a:latin typeface="+mn-lt"/>
              </a:rPr>
              <a:t>Pátá úroveň</a:t>
            </a:r>
            <a:endParaRPr lang="cs-CZ" dirty="0">
              <a:solidFill>
                <a:srgbClr val="233060"/>
              </a:solidFill>
              <a:latin typeface="+mn-lt"/>
            </a:endParaRPr>
          </a:p>
        </p:txBody>
      </p:sp>
      <p:sp>
        <p:nvSpPr>
          <p:cNvPr id="18" name="Zástupný symbol pro text 5">
            <a:extLst>
              <a:ext uri="{FF2B5EF4-FFF2-40B4-BE49-F238E27FC236}">
                <a16:creationId xmlns:a16="http://schemas.microsoft.com/office/drawing/2014/main" id="{D9EC12E6-2BD5-407D-92B8-44F87A6E01CD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6277199" y="2340000"/>
            <a:ext cx="5374799" cy="415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>
                <a:solidFill>
                  <a:srgbClr val="233060"/>
                </a:solidFill>
                <a:latin typeface="+mn-lt"/>
              </a:rPr>
              <a:t>Po kliknutí můžete upravovat styly textu v předloze.</a:t>
            </a:r>
          </a:p>
          <a:p>
            <a:pPr lvl="1"/>
            <a:r>
              <a:rPr lang="cs-CZ" dirty="0">
                <a:solidFill>
                  <a:srgbClr val="233060"/>
                </a:solidFill>
                <a:latin typeface="+mn-lt"/>
              </a:rPr>
              <a:t>Druhá úroveň</a:t>
            </a:r>
          </a:p>
          <a:p>
            <a:pPr lvl="2"/>
            <a:r>
              <a:rPr lang="cs-CZ" dirty="0">
                <a:solidFill>
                  <a:srgbClr val="233060"/>
                </a:solidFill>
                <a:latin typeface="+mn-lt"/>
              </a:rPr>
              <a:t>Třetí úroveň</a:t>
            </a:r>
          </a:p>
          <a:p>
            <a:pPr lvl="3"/>
            <a:r>
              <a:rPr lang="cs-CZ" dirty="0">
                <a:solidFill>
                  <a:srgbClr val="233060"/>
                </a:solidFill>
                <a:latin typeface="+mn-lt"/>
              </a:rPr>
              <a:t>Čtvrtá úroveň</a:t>
            </a:r>
          </a:p>
          <a:p>
            <a:pPr lvl="4"/>
            <a:r>
              <a:rPr lang="cs-CZ" dirty="0">
                <a:solidFill>
                  <a:srgbClr val="233060"/>
                </a:solidFill>
                <a:latin typeface="+mn-lt"/>
              </a:rPr>
              <a:t>Pátá úroveň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AF31D9AF-3CFA-413B-978A-B97EBFF26FD4}"/>
              </a:ext>
            </a:extLst>
          </p:cNvPr>
          <p:cNvSpPr txBox="1"/>
          <p:nvPr/>
        </p:nvSpPr>
        <p:spPr>
          <a:xfrm>
            <a:off x="10416480" y="360000"/>
            <a:ext cx="1235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7990DEE-A5F0-484D-81FF-1A68BA7B45FC}" type="slidenum">
              <a:rPr lang="cs-CZ" sz="1200" b="1" smtClean="0">
                <a:solidFill>
                  <a:schemeClr val="tx2"/>
                </a:solidFill>
              </a:rPr>
              <a:pPr algn="r"/>
              <a:t>‹#›</a:t>
            </a:fld>
            <a:endParaRPr lang="cs-CZ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37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sloupce s nadpis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8800" y="2340000"/>
            <a:ext cx="5374800" cy="720000"/>
          </a:xfrm>
          <a:prstGeom prst="rect">
            <a:avLst/>
          </a:prstGeom>
        </p:spPr>
        <p:txBody>
          <a:bodyPr lIns="0" anchor="ctr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 cap="all" baseline="0">
                <a:solidFill>
                  <a:srgbClr val="1A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NADPIS </a:t>
            </a:r>
            <a:r>
              <a:rPr lang="cs-CZ" dirty="0" err="1"/>
              <a:t>2a</a:t>
            </a:r>
            <a:endParaRPr lang="cs-CZ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2812199E-DD6D-498C-A332-9965CECEE96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78403" y="2340000"/>
            <a:ext cx="5378402" cy="720000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 cap="all" baseline="0">
                <a:solidFill>
                  <a:srgbClr val="1A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NADPIS </a:t>
            </a:r>
            <a:r>
              <a:rPr lang="cs-CZ" dirty="0" err="1"/>
              <a:t>2b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6C42AE-A7C0-4FE4-AB6C-0C0186B6F0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1</a:t>
            </a:r>
          </a:p>
        </p:txBody>
      </p:sp>
      <p:sp>
        <p:nvSpPr>
          <p:cNvPr id="17" name="Zástupný symbol pro text 5">
            <a:extLst>
              <a:ext uri="{FF2B5EF4-FFF2-40B4-BE49-F238E27FC236}">
                <a16:creationId xmlns:a16="http://schemas.microsoft.com/office/drawing/2014/main" id="{D95C5599-A341-4F65-8331-49C8A37E01FE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538799" y="3239510"/>
            <a:ext cx="5374799" cy="325849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>
                <a:solidFill>
                  <a:srgbClr val="233060"/>
                </a:solidFill>
                <a:latin typeface="+mn-lt"/>
              </a:rPr>
              <a:t>Po kliknutí můžete upravovat styly textu v předloze.</a:t>
            </a:r>
          </a:p>
          <a:p>
            <a:pPr lvl="1"/>
            <a:r>
              <a:rPr lang="cs-CZ">
                <a:solidFill>
                  <a:srgbClr val="233060"/>
                </a:solidFill>
                <a:latin typeface="+mn-lt"/>
              </a:rPr>
              <a:t>Druhá úroveň</a:t>
            </a:r>
          </a:p>
          <a:p>
            <a:pPr lvl="2"/>
            <a:r>
              <a:rPr lang="cs-CZ">
                <a:solidFill>
                  <a:srgbClr val="233060"/>
                </a:solidFill>
                <a:latin typeface="+mn-lt"/>
              </a:rPr>
              <a:t>Třetí úroveň</a:t>
            </a:r>
          </a:p>
          <a:p>
            <a:pPr lvl="3"/>
            <a:r>
              <a:rPr lang="cs-CZ">
                <a:solidFill>
                  <a:srgbClr val="233060"/>
                </a:solidFill>
                <a:latin typeface="+mn-lt"/>
              </a:rPr>
              <a:t>Čtvrtá úroveň</a:t>
            </a:r>
          </a:p>
          <a:p>
            <a:pPr lvl="4"/>
            <a:r>
              <a:rPr lang="cs-CZ">
                <a:solidFill>
                  <a:srgbClr val="233060"/>
                </a:solidFill>
                <a:latin typeface="+mn-lt"/>
              </a:rPr>
              <a:t>Pátá úroveň</a:t>
            </a:r>
            <a:endParaRPr lang="cs-CZ" dirty="0">
              <a:solidFill>
                <a:srgbClr val="233060"/>
              </a:solidFill>
              <a:latin typeface="+mn-lt"/>
            </a:endParaRPr>
          </a:p>
        </p:txBody>
      </p:sp>
      <p:sp>
        <p:nvSpPr>
          <p:cNvPr id="18" name="Zástupný symbol pro text 5">
            <a:extLst>
              <a:ext uri="{FF2B5EF4-FFF2-40B4-BE49-F238E27FC236}">
                <a16:creationId xmlns:a16="http://schemas.microsoft.com/office/drawing/2014/main" id="{1EE63531-6876-4FBC-BA71-6863DD06E9BC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6273595" y="3239510"/>
            <a:ext cx="5378403" cy="325849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>
                <a:solidFill>
                  <a:srgbClr val="233060"/>
                </a:solidFill>
                <a:latin typeface="+mn-lt"/>
              </a:rPr>
              <a:t>Po kliknutí můžete upravovat styly textu v předloze.</a:t>
            </a:r>
          </a:p>
          <a:p>
            <a:pPr lvl="1"/>
            <a:r>
              <a:rPr lang="cs-CZ">
                <a:solidFill>
                  <a:srgbClr val="233060"/>
                </a:solidFill>
                <a:latin typeface="+mn-lt"/>
              </a:rPr>
              <a:t>Druhá úroveň</a:t>
            </a:r>
          </a:p>
          <a:p>
            <a:pPr lvl="2"/>
            <a:r>
              <a:rPr lang="cs-CZ">
                <a:solidFill>
                  <a:srgbClr val="233060"/>
                </a:solidFill>
                <a:latin typeface="+mn-lt"/>
              </a:rPr>
              <a:t>Třetí úroveň</a:t>
            </a:r>
          </a:p>
          <a:p>
            <a:pPr lvl="3"/>
            <a:r>
              <a:rPr lang="cs-CZ">
                <a:solidFill>
                  <a:srgbClr val="233060"/>
                </a:solidFill>
                <a:latin typeface="+mn-lt"/>
              </a:rPr>
              <a:t>Čtvrtá úroveň</a:t>
            </a:r>
          </a:p>
          <a:p>
            <a:pPr lvl="4"/>
            <a:r>
              <a:rPr lang="cs-CZ">
                <a:solidFill>
                  <a:srgbClr val="233060"/>
                </a:solidFill>
                <a:latin typeface="+mn-lt"/>
              </a:rPr>
              <a:t>Pátá úroveň</a:t>
            </a:r>
            <a:endParaRPr lang="cs-CZ" dirty="0">
              <a:solidFill>
                <a:srgbClr val="233060"/>
              </a:solidFill>
              <a:latin typeface="+mn-lt"/>
            </a:endParaRP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2BF04508-0711-4477-B585-6BB074D472D7}"/>
              </a:ext>
            </a:extLst>
          </p:cNvPr>
          <p:cNvSpPr txBox="1"/>
          <p:nvPr/>
        </p:nvSpPr>
        <p:spPr>
          <a:xfrm>
            <a:off x="10416480" y="360000"/>
            <a:ext cx="1235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7990DEE-A5F0-484D-81FF-1A68BA7B45FC}" type="slidenum">
              <a:rPr lang="cs-CZ" sz="1200" b="1" smtClean="0">
                <a:solidFill>
                  <a:schemeClr val="tx2"/>
                </a:solidFill>
              </a:rPr>
              <a:pPr algn="r"/>
              <a:t>‹#›</a:t>
            </a:fld>
            <a:endParaRPr lang="cs-CZ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612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ilustrace vle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>
            <a:extLst>
              <a:ext uri="{FF2B5EF4-FFF2-40B4-BE49-F238E27FC236}">
                <a16:creationId xmlns:a16="http://schemas.microsoft.com/office/drawing/2014/main" id="{2AB3EC4C-E127-4D95-B594-5527716699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1</a:t>
            </a:r>
          </a:p>
        </p:txBody>
      </p:sp>
      <p:sp>
        <p:nvSpPr>
          <p:cNvPr id="11" name="Zástupný symbol pro text 5">
            <a:extLst>
              <a:ext uri="{FF2B5EF4-FFF2-40B4-BE49-F238E27FC236}">
                <a16:creationId xmlns:a16="http://schemas.microsoft.com/office/drawing/2014/main" id="{DF02DBE7-47B6-4C9F-B1B2-53CDF1131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807" y="2340000"/>
            <a:ext cx="7284191" cy="415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>
                <a:solidFill>
                  <a:srgbClr val="233060"/>
                </a:solidFill>
                <a:latin typeface="+mn-lt"/>
              </a:rPr>
              <a:t>Po kliknutí můžete upravovat styly textu v předloze.</a:t>
            </a:r>
          </a:p>
          <a:p>
            <a:pPr lvl="1"/>
            <a:r>
              <a:rPr lang="cs-CZ">
                <a:solidFill>
                  <a:srgbClr val="233060"/>
                </a:solidFill>
                <a:latin typeface="+mn-lt"/>
              </a:rPr>
              <a:t>Druhá úroveň</a:t>
            </a:r>
          </a:p>
          <a:p>
            <a:pPr lvl="2"/>
            <a:r>
              <a:rPr lang="cs-CZ">
                <a:solidFill>
                  <a:srgbClr val="233060"/>
                </a:solidFill>
                <a:latin typeface="+mn-lt"/>
              </a:rPr>
              <a:t>Třetí úroveň</a:t>
            </a:r>
          </a:p>
          <a:p>
            <a:pPr lvl="3"/>
            <a:r>
              <a:rPr lang="cs-CZ">
                <a:solidFill>
                  <a:srgbClr val="233060"/>
                </a:solidFill>
                <a:latin typeface="+mn-lt"/>
              </a:rPr>
              <a:t>Čtvrtá úroveň</a:t>
            </a:r>
          </a:p>
          <a:p>
            <a:pPr lvl="4"/>
            <a:r>
              <a:rPr lang="cs-CZ">
                <a:solidFill>
                  <a:srgbClr val="233060"/>
                </a:solidFill>
                <a:latin typeface="+mn-lt"/>
              </a:rPr>
              <a:t>Pátá úroveň</a:t>
            </a:r>
            <a:endParaRPr lang="cs-CZ" dirty="0">
              <a:solidFill>
                <a:srgbClr val="233060"/>
              </a:solidFill>
              <a:latin typeface="+mn-lt"/>
            </a:endParaRPr>
          </a:p>
        </p:txBody>
      </p:sp>
      <p:sp>
        <p:nvSpPr>
          <p:cNvPr id="12" name="Zástupný symbol pro obsah 14">
            <a:extLst>
              <a:ext uri="{FF2B5EF4-FFF2-40B4-BE49-F238E27FC236}">
                <a16:creationId xmlns:a16="http://schemas.microsoft.com/office/drawing/2014/main" id="{39C60164-BB4A-4B08-8320-BB4B8D2E650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40001" y="2340000"/>
            <a:ext cx="3539776" cy="4158000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lang="cs-CZ" sz="2000" kern="1200" baseline="0" dirty="0">
                <a:solidFill>
                  <a:srgbClr val="23315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70000" marR="0" indent="-2700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ct val="75000"/>
              <a:buFontTx/>
              <a:buBlip>
                <a:blip r:embed="rId2"/>
              </a:buBlip>
              <a:tabLst/>
              <a:defRPr sz="2000"/>
            </a:lvl2pPr>
            <a:lvl3pPr marL="453600" indent="-27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75000"/>
              <a:buFontTx/>
              <a:buBlip>
                <a:blip r:embed="rId2"/>
              </a:buBlip>
              <a:defRPr/>
            </a:lvl3pPr>
            <a:lvl4pPr marL="633600" indent="-27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75000"/>
              <a:buFontTx/>
              <a:buBlip>
                <a:blip r:embed="rId2"/>
              </a:buBlip>
              <a:defRPr/>
            </a:lvl4pPr>
            <a:lvl5pPr marL="813600" indent="-27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75000"/>
              <a:buFontTx/>
              <a:buBlip>
                <a:blip r:embed="rId2"/>
              </a:buBlip>
              <a:defRPr/>
            </a:lvl5pPr>
            <a:lvl6pPr marL="993600" indent="-270000">
              <a:buSzPct val="75000"/>
              <a:buFontTx/>
              <a:buBlip>
                <a:blip r:embed="rId2"/>
              </a:buBlip>
              <a:defRPr/>
            </a:lvl6pPr>
            <a:lvl7pPr>
              <a:defRPr/>
            </a:lvl7pPr>
            <a:lvl8pPr>
              <a:defRPr/>
            </a:lvl8pPr>
            <a:lvl9pPr marL="1533600" indent="-270000">
              <a:buFontTx/>
              <a:buBlip>
                <a:blip r:embed="rId2"/>
              </a:buBlip>
              <a:defRPr/>
            </a:lvl9pPr>
          </a:lstStyle>
          <a:p>
            <a:r>
              <a:rPr lang="cs-CZ" dirty="0">
                <a:solidFill>
                  <a:srgbClr val="233060"/>
                </a:solidFill>
                <a:latin typeface="+mn-lt"/>
              </a:rPr>
              <a:t>Prostor pro ilustrační foto, obrázek, </a:t>
            </a:r>
            <a:r>
              <a:rPr lang="cs-CZ" dirty="0" err="1">
                <a:solidFill>
                  <a:srgbClr val="233060"/>
                </a:solidFill>
                <a:latin typeface="+mn-lt"/>
              </a:rPr>
              <a:t>minigraf</a:t>
            </a:r>
            <a:r>
              <a:rPr lang="cs-CZ" dirty="0">
                <a:solidFill>
                  <a:srgbClr val="233060"/>
                </a:solidFill>
                <a:latin typeface="+mn-lt"/>
              </a:rPr>
              <a:t>, nebo nějaký ilustrační znak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226DDEEE-52CD-4B5F-8223-390FC555941C}"/>
              </a:ext>
            </a:extLst>
          </p:cNvPr>
          <p:cNvSpPr txBox="1"/>
          <p:nvPr/>
        </p:nvSpPr>
        <p:spPr>
          <a:xfrm>
            <a:off x="10416480" y="360000"/>
            <a:ext cx="1235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7990DEE-A5F0-484D-81FF-1A68BA7B45FC}" type="slidenum">
              <a:rPr lang="cs-CZ" sz="1200" b="1" smtClean="0">
                <a:solidFill>
                  <a:schemeClr val="tx2"/>
                </a:solidFill>
              </a:rPr>
              <a:pPr algn="r"/>
              <a:t>‹#›</a:t>
            </a:fld>
            <a:endParaRPr lang="cs-CZ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4766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/3 ilustrace vle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237B2C-B5B7-47D9-9D74-1FF96E7E12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1</a:t>
            </a:r>
          </a:p>
        </p:txBody>
      </p:sp>
      <p:sp>
        <p:nvSpPr>
          <p:cNvPr id="16" name="Zástupný symbol pro text 5">
            <a:extLst>
              <a:ext uri="{FF2B5EF4-FFF2-40B4-BE49-F238E27FC236}">
                <a16:creationId xmlns:a16="http://schemas.microsoft.com/office/drawing/2014/main" id="{2AAC8DA5-28E5-44AC-9967-7C1F298D5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0215" y="2340000"/>
            <a:ext cx="3611783" cy="415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>
                <a:solidFill>
                  <a:srgbClr val="233060"/>
                </a:solidFill>
                <a:latin typeface="+mn-lt"/>
              </a:rPr>
              <a:t>Po kliknutí můžete upravovat styly textu v předloze.</a:t>
            </a:r>
          </a:p>
          <a:p>
            <a:pPr lvl="1"/>
            <a:r>
              <a:rPr lang="cs-CZ">
                <a:solidFill>
                  <a:srgbClr val="233060"/>
                </a:solidFill>
                <a:latin typeface="+mn-lt"/>
              </a:rPr>
              <a:t>Druhá úroveň</a:t>
            </a:r>
          </a:p>
          <a:p>
            <a:pPr lvl="2"/>
            <a:r>
              <a:rPr lang="cs-CZ">
                <a:solidFill>
                  <a:srgbClr val="233060"/>
                </a:solidFill>
                <a:latin typeface="+mn-lt"/>
              </a:rPr>
              <a:t>Třetí úroveň</a:t>
            </a:r>
          </a:p>
          <a:p>
            <a:pPr lvl="3"/>
            <a:r>
              <a:rPr lang="cs-CZ">
                <a:solidFill>
                  <a:srgbClr val="233060"/>
                </a:solidFill>
                <a:latin typeface="+mn-lt"/>
              </a:rPr>
              <a:t>Čtvrtá úroveň</a:t>
            </a:r>
          </a:p>
          <a:p>
            <a:pPr lvl="4"/>
            <a:r>
              <a:rPr lang="cs-CZ">
                <a:solidFill>
                  <a:srgbClr val="233060"/>
                </a:solidFill>
                <a:latin typeface="+mn-lt"/>
              </a:rPr>
              <a:t>Pátá úroveň</a:t>
            </a:r>
            <a:endParaRPr lang="cs-CZ" dirty="0">
              <a:solidFill>
                <a:srgbClr val="233060"/>
              </a:solidFill>
              <a:latin typeface="+mn-lt"/>
            </a:endParaRPr>
          </a:p>
        </p:txBody>
      </p:sp>
      <p:sp>
        <p:nvSpPr>
          <p:cNvPr id="17" name="Zástupný symbol pro obsah 14">
            <a:extLst>
              <a:ext uri="{FF2B5EF4-FFF2-40B4-BE49-F238E27FC236}">
                <a16:creationId xmlns:a16="http://schemas.microsoft.com/office/drawing/2014/main" id="{E076C8D6-5CB9-43AE-84B2-5556FE20534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45694" y="2340000"/>
            <a:ext cx="7212183" cy="4158000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lang="cs-CZ" sz="2000" kern="1200" baseline="0" dirty="0">
                <a:solidFill>
                  <a:srgbClr val="23315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70000" marR="0" indent="-2700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ct val="75000"/>
              <a:buFontTx/>
              <a:buBlip>
                <a:blip r:embed="rId2"/>
              </a:buBlip>
              <a:tabLst/>
              <a:defRPr sz="2000"/>
            </a:lvl2pPr>
            <a:lvl3pPr marL="453600" indent="-27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75000"/>
              <a:buFontTx/>
              <a:buBlip>
                <a:blip r:embed="rId2"/>
              </a:buBlip>
              <a:defRPr/>
            </a:lvl3pPr>
            <a:lvl4pPr marL="633600" indent="-27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75000"/>
              <a:buFontTx/>
              <a:buBlip>
                <a:blip r:embed="rId2"/>
              </a:buBlip>
              <a:defRPr/>
            </a:lvl4pPr>
            <a:lvl5pPr marL="813600" indent="-27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75000"/>
              <a:buFontTx/>
              <a:buBlip>
                <a:blip r:embed="rId2"/>
              </a:buBlip>
              <a:defRPr/>
            </a:lvl5pPr>
            <a:lvl6pPr marL="993600" indent="-270000">
              <a:buSzPct val="75000"/>
              <a:buFontTx/>
              <a:buBlip>
                <a:blip r:embed="rId2"/>
              </a:buBlip>
              <a:defRPr/>
            </a:lvl6pPr>
            <a:lvl7pPr>
              <a:defRPr/>
            </a:lvl7pPr>
            <a:lvl8pPr>
              <a:defRPr/>
            </a:lvl8pPr>
            <a:lvl9pPr marL="1533600" indent="-270000">
              <a:buFontTx/>
              <a:buBlip>
                <a:blip r:embed="rId2"/>
              </a:buBlip>
              <a:defRPr/>
            </a:lvl9pPr>
          </a:lstStyle>
          <a:p>
            <a:r>
              <a:rPr lang="cs-CZ" dirty="0">
                <a:solidFill>
                  <a:srgbClr val="233060"/>
                </a:solidFill>
                <a:latin typeface="+mn-lt"/>
              </a:rPr>
              <a:t>Prostor pro ilustrační foto, obrázek, </a:t>
            </a:r>
            <a:r>
              <a:rPr lang="cs-CZ" dirty="0" err="1">
                <a:solidFill>
                  <a:srgbClr val="233060"/>
                </a:solidFill>
                <a:latin typeface="+mn-lt"/>
              </a:rPr>
              <a:t>minigraf</a:t>
            </a:r>
            <a:r>
              <a:rPr lang="cs-CZ" dirty="0">
                <a:solidFill>
                  <a:srgbClr val="233060"/>
                </a:solidFill>
                <a:latin typeface="+mn-lt"/>
              </a:rPr>
              <a:t>, nebo nějaký ilustrační znak.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9C057D6D-43E7-4EC7-9D60-92115621BCDB}"/>
              </a:ext>
            </a:extLst>
          </p:cNvPr>
          <p:cNvSpPr txBox="1"/>
          <p:nvPr/>
        </p:nvSpPr>
        <p:spPr>
          <a:xfrm>
            <a:off x="10416480" y="360000"/>
            <a:ext cx="1235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7990DEE-A5F0-484D-81FF-1A68BA7B45FC}" type="slidenum">
              <a:rPr lang="cs-CZ" sz="1200" b="1" smtClean="0">
                <a:solidFill>
                  <a:schemeClr val="tx2"/>
                </a:solidFill>
              </a:rPr>
              <a:pPr algn="r"/>
              <a:t>‹#›</a:t>
            </a:fld>
            <a:endParaRPr lang="cs-CZ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979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ilustrace 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237B2C-B5B7-47D9-9D74-1FF96E7E12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1</a:t>
            </a:r>
          </a:p>
        </p:txBody>
      </p:sp>
      <p:sp>
        <p:nvSpPr>
          <p:cNvPr id="10" name="Zástupný symbol pro text 5">
            <a:extLst>
              <a:ext uri="{FF2B5EF4-FFF2-40B4-BE49-F238E27FC236}">
                <a16:creationId xmlns:a16="http://schemas.microsoft.com/office/drawing/2014/main" id="{442AABE0-F629-4D22-8630-3B4DDFDB3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799" y="2340000"/>
            <a:ext cx="7213385" cy="415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>
                <a:solidFill>
                  <a:srgbClr val="233060"/>
                </a:solidFill>
                <a:latin typeface="+mn-lt"/>
              </a:rPr>
              <a:t>Po kliknutí můžete upravovat styly textu v předloze.</a:t>
            </a:r>
          </a:p>
          <a:p>
            <a:pPr lvl="1"/>
            <a:r>
              <a:rPr lang="cs-CZ" dirty="0">
                <a:solidFill>
                  <a:srgbClr val="233060"/>
                </a:solidFill>
                <a:latin typeface="+mn-lt"/>
              </a:rPr>
              <a:t>Druhá úroveň</a:t>
            </a:r>
          </a:p>
          <a:p>
            <a:pPr lvl="2"/>
            <a:r>
              <a:rPr lang="cs-CZ" dirty="0">
                <a:solidFill>
                  <a:srgbClr val="233060"/>
                </a:solidFill>
                <a:latin typeface="+mn-lt"/>
              </a:rPr>
              <a:t>Třetí úroveň</a:t>
            </a:r>
          </a:p>
          <a:p>
            <a:pPr lvl="3"/>
            <a:r>
              <a:rPr lang="cs-CZ" dirty="0">
                <a:solidFill>
                  <a:srgbClr val="233060"/>
                </a:solidFill>
                <a:latin typeface="+mn-lt"/>
              </a:rPr>
              <a:t>Čtvrtá úroveň</a:t>
            </a:r>
          </a:p>
          <a:p>
            <a:pPr lvl="4"/>
            <a:r>
              <a:rPr lang="cs-CZ" dirty="0">
                <a:solidFill>
                  <a:srgbClr val="233060"/>
                </a:solidFill>
                <a:latin typeface="+mn-lt"/>
              </a:rPr>
              <a:t>Pátá úroveň</a:t>
            </a:r>
          </a:p>
        </p:txBody>
      </p:sp>
      <p:sp>
        <p:nvSpPr>
          <p:cNvPr id="13" name="Zástupný symbol pro obsah 14">
            <a:extLst>
              <a:ext uri="{FF2B5EF4-FFF2-40B4-BE49-F238E27FC236}">
                <a16:creationId xmlns:a16="http://schemas.microsoft.com/office/drawing/2014/main" id="{F117E0C7-9D80-4C9A-9B46-D2DD8CDFF94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040216" y="2340000"/>
            <a:ext cx="3611783" cy="4158000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lang="cs-CZ" sz="2000" kern="1200" baseline="0" dirty="0">
                <a:solidFill>
                  <a:srgbClr val="23315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70000" marR="0" indent="-2700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ct val="75000"/>
              <a:buFontTx/>
              <a:buBlip>
                <a:blip r:embed="rId2"/>
              </a:buBlip>
              <a:tabLst/>
              <a:defRPr sz="2000"/>
            </a:lvl2pPr>
            <a:lvl3pPr marL="453600" indent="-27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75000"/>
              <a:buFontTx/>
              <a:buBlip>
                <a:blip r:embed="rId2"/>
              </a:buBlip>
              <a:defRPr/>
            </a:lvl3pPr>
            <a:lvl4pPr marL="633600" indent="-27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75000"/>
              <a:buFontTx/>
              <a:buBlip>
                <a:blip r:embed="rId2"/>
              </a:buBlip>
              <a:defRPr/>
            </a:lvl4pPr>
            <a:lvl5pPr marL="813600" indent="-27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75000"/>
              <a:buFontTx/>
              <a:buBlip>
                <a:blip r:embed="rId2"/>
              </a:buBlip>
              <a:defRPr/>
            </a:lvl5pPr>
            <a:lvl6pPr marL="993600" indent="-270000">
              <a:buSzPct val="75000"/>
              <a:buFontTx/>
              <a:buBlip>
                <a:blip r:embed="rId2"/>
              </a:buBlip>
              <a:defRPr/>
            </a:lvl6pPr>
            <a:lvl7pPr>
              <a:defRPr/>
            </a:lvl7pPr>
            <a:lvl8pPr>
              <a:defRPr/>
            </a:lvl8pPr>
            <a:lvl9pPr marL="1533600" indent="-270000">
              <a:buFontTx/>
              <a:buBlip>
                <a:blip r:embed="rId2"/>
              </a:buBlip>
              <a:defRPr/>
            </a:lvl9pPr>
          </a:lstStyle>
          <a:p>
            <a:r>
              <a:rPr lang="cs-CZ" dirty="0">
                <a:solidFill>
                  <a:srgbClr val="233060"/>
                </a:solidFill>
                <a:latin typeface="+mn-lt"/>
              </a:rPr>
              <a:t>Prostor pro ilustrační foto, obrázek, </a:t>
            </a:r>
            <a:r>
              <a:rPr lang="cs-CZ" dirty="0" err="1">
                <a:solidFill>
                  <a:srgbClr val="233060"/>
                </a:solidFill>
                <a:latin typeface="+mn-lt"/>
              </a:rPr>
              <a:t>minigraf</a:t>
            </a:r>
            <a:r>
              <a:rPr lang="cs-CZ" dirty="0">
                <a:solidFill>
                  <a:srgbClr val="233060"/>
                </a:solidFill>
                <a:latin typeface="+mn-lt"/>
              </a:rPr>
              <a:t>, nebo nějaký ilustrační znak.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4C010966-D2B2-4CBC-BDE8-35BFE0082432}"/>
              </a:ext>
            </a:extLst>
          </p:cNvPr>
          <p:cNvSpPr txBox="1"/>
          <p:nvPr/>
        </p:nvSpPr>
        <p:spPr>
          <a:xfrm>
            <a:off x="10416480" y="360000"/>
            <a:ext cx="1235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7990DEE-A5F0-484D-81FF-1A68BA7B45FC}" type="slidenum">
              <a:rPr lang="cs-CZ" sz="1200" b="1" smtClean="0">
                <a:solidFill>
                  <a:schemeClr val="tx2"/>
                </a:solidFill>
              </a:rPr>
              <a:pPr algn="r"/>
              <a:t>‹#›</a:t>
            </a:fld>
            <a:endParaRPr lang="cs-CZ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32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/3 ilustrace 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>
            <a:extLst>
              <a:ext uri="{FF2B5EF4-FFF2-40B4-BE49-F238E27FC236}">
                <a16:creationId xmlns:a16="http://schemas.microsoft.com/office/drawing/2014/main" id="{2AB3EC4C-E127-4D95-B594-5527716699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1</a:t>
            </a:r>
          </a:p>
        </p:txBody>
      </p:sp>
      <p:sp>
        <p:nvSpPr>
          <p:cNvPr id="12" name="Zástupný symbol pro obsah 14">
            <a:extLst>
              <a:ext uri="{FF2B5EF4-FFF2-40B4-BE49-F238E27FC236}">
                <a16:creationId xmlns:a16="http://schemas.microsoft.com/office/drawing/2014/main" id="{D8D7BBEB-AAF0-4DA7-9A08-0084FC493AB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439816" y="2340000"/>
            <a:ext cx="7212183" cy="4158000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lang="cs-CZ" sz="2000" kern="1200" baseline="0" dirty="0">
                <a:solidFill>
                  <a:srgbClr val="23315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70000" marR="0" indent="-2700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Pct val="75000"/>
              <a:buFontTx/>
              <a:buBlip>
                <a:blip r:embed="rId2"/>
              </a:buBlip>
              <a:tabLst/>
              <a:defRPr sz="2000"/>
            </a:lvl2pPr>
            <a:lvl3pPr marL="453600" indent="-27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75000"/>
              <a:buFontTx/>
              <a:buBlip>
                <a:blip r:embed="rId2"/>
              </a:buBlip>
              <a:defRPr/>
            </a:lvl3pPr>
            <a:lvl4pPr marL="633600" indent="-27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75000"/>
              <a:buFontTx/>
              <a:buBlip>
                <a:blip r:embed="rId2"/>
              </a:buBlip>
              <a:defRPr/>
            </a:lvl4pPr>
            <a:lvl5pPr marL="813600" indent="-27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75000"/>
              <a:buFontTx/>
              <a:buBlip>
                <a:blip r:embed="rId2"/>
              </a:buBlip>
              <a:defRPr/>
            </a:lvl5pPr>
            <a:lvl6pPr marL="993600" indent="-270000">
              <a:buSzPct val="75000"/>
              <a:buFontTx/>
              <a:buBlip>
                <a:blip r:embed="rId2"/>
              </a:buBlip>
              <a:defRPr/>
            </a:lvl6pPr>
            <a:lvl7pPr>
              <a:defRPr/>
            </a:lvl7pPr>
            <a:lvl8pPr>
              <a:defRPr/>
            </a:lvl8pPr>
            <a:lvl9pPr marL="1533600" indent="-270000">
              <a:buFontTx/>
              <a:buBlip>
                <a:blip r:embed="rId2"/>
              </a:buBlip>
              <a:defRPr/>
            </a:lvl9pPr>
          </a:lstStyle>
          <a:p>
            <a:r>
              <a:rPr lang="cs-CZ" dirty="0">
                <a:solidFill>
                  <a:srgbClr val="233060"/>
                </a:solidFill>
                <a:latin typeface="+mn-lt"/>
              </a:rPr>
              <a:t>Prostor pro ilustrační foto, obrázek, </a:t>
            </a:r>
            <a:r>
              <a:rPr lang="cs-CZ" dirty="0" err="1">
                <a:solidFill>
                  <a:srgbClr val="233060"/>
                </a:solidFill>
                <a:latin typeface="+mn-lt"/>
              </a:rPr>
              <a:t>minigraf</a:t>
            </a:r>
            <a:r>
              <a:rPr lang="cs-CZ" dirty="0">
                <a:solidFill>
                  <a:srgbClr val="233060"/>
                </a:solidFill>
                <a:latin typeface="+mn-lt"/>
              </a:rPr>
              <a:t>, nebo nějaký ilustrační znak.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FF2E1A75-B30E-4184-B7CE-50089F994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799" y="2340000"/>
            <a:ext cx="3612985" cy="415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>
                <a:solidFill>
                  <a:srgbClr val="233060"/>
                </a:solidFill>
                <a:latin typeface="+mn-lt"/>
              </a:rPr>
              <a:t>Po kliknutí můžete upravovat styly textu v předloze.</a:t>
            </a:r>
          </a:p>
          <a:p>
            <a:pPr lvl="1"/>
            <a:r>
              <a:rPr lang="cs-CZ">
                <a:solidFill>
                  <a:srgbClr val="233060"/>
                </a:solidFill>
                <a:latin typeface="+mn-lt"/>
              </a:rPr>
              <a:t>Druhá úroveň</a:t>
            </a:r>
          </a:p>
          <a:p>
            <a:pPr lvl="2"/>
            <a:r>
              <a:rPr lang="cs-CZ">
                <a:solidFill>
                  <a:srgbClr val="233060"/>
                </a:solidFill>
                <a:latin typeface="+mn-lt"/>
              </a:rPr>
              <a:t>Třetí úroveň</a:t>
            </a:r>
          </a:p>
          <a:p>
            <a:pPr lvl="3"/>
            <a:r>
              <a:rPr lang="cs-CZ">
                <a:solidFill>
                  <a:srgbClr val="233060"/>
                </a:solidFill>
                <a:latin typeface="+mn-lt"/>
              </a:rPr>
              <a:t>Čtvrtá úroveň</a:t>
            </a:r>
          </a:p>
          <a:p>
            <a:pPr lvl="4"/>
            <a:r>
              <a:rPr lang="cs-CZ">
                <a:solidFill>
                  <a:srgbClr val="233060"/>
                </a:solidFill>
                <a:latin typeface="+mn-lt"/>
              </a:rPr>
              <a:t>Pátá úroveň</a:t>
            </a:r>
            <a:endParaRPr lang="cs-CZ" dirty="0">
              <a:solidFill>
                <a:srgbClr val="233060"/>
              </a:solidFill>
              <a:latin typeface="+mn-lt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CA1A3E7D-D2C8-4A98-A7B5-B21F0F391154}"/>
              </a:ext>
            </a:extLst>
          </p:cNvPr>
          <p:cNvSpPr txBox="1"/>
          <p:nvPr/>
        </p:nvSpPr>
        <p:spPr>
          <a:xfrm>
            <a:off x="10416480" y="360000"/>
            <a:ext cx="1235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7990DEE-A5F0-484D-81FF-1A68BA7B45FC}" type="slidenum">
              <a:rPr lang="cs-CZ" sz="1200" b="1" smtClean="0">
                <a:solidFill>
                  <a:schemeClr val="tx2"/>
                </a:solidFill>
              </a:rPr>
              <a:pPr algn="r"/>
              <a:t>‹#›</a:t>
            </a:fld>
            <a:endParaRPr lang="cs-CZ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386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ředělov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8">
            <a:extLst>
              <a:ext uri="{FF2B5EF4-FFF2-40B4-BE49-F238E27FC236}">
                <a16:creationId xmlns:a16="http://schemas.microsoft.com/office/drawing/2014/main" id="{5EFD8203-D3A6-4A52-AB62-BA75BBD5D9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3240000"/>
            <a:ext cx="9000000" cy="1440000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3600" cap="all" baseline="0">
                <a:solidFill>
                  <a:srgbClr val="23315F"/>
                </a:solidFill>
              </a:defRPr>
            </a:lvl1pPr>
          </a:lstStyle>
          <a:p>
            <a:r>
              <a:rPr lang="cs-CZ" dirty="0"/>
              <a:t>nadpis oddílu prezentace</a:t>
            </a:r>
            <a:endParaRPr lang="en-US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295E6D0E-7F3F-4EE7-91E1-E0BB90F237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88208" y="507822"/>
            <a:ext cx="95250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84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1080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AAAE1B21-A151-4F03-8C26-2C31DC4BD3B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/>
        </p:blipFill>
        <p:spPr>
          <a:xfrm>
            <a:off x="538799" y="361203"/>
            <a:ext cx="1620000" cy="537594"/>
          </a:xfrm>
          <a:prstGeom prst="rect">
            <a:avLst/>
          </a:prstGeom>
        </p:spPr>
      </p:pic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44B228E9-DEAF-474A-B89C-A2DBDC247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8799" y="2340000"/>
            <a:ext cx="11113200" cy="415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cs-CZ" dirty="0">
                <a:solidFill>
                  <a:srgbClr val="233060"/>
                </a:solidFill>
                <a:latin typeface="+mn-lt"/>
              </a:rPr>
              <a:t>01</a:t>
            </a:r>
          </a:p>
          <a:p>
            <a:pPr lvl="1"/>
            <a:r>
              <a:rPr lang="cs-CZ" dirty="0">
                <a:solidFill>
                  <a:srgbClr val="233060"/>
                </a:solidFill>
                <a:latin typeface="+mn-lt"/>
              </a:rPr>
              <a:t>02</a:t>
            </a:r>
          </a:p>
          <a:p>
            <a:pPr lvl="2"/>
            <a:r>
              <a:rPr lang="cs-CZ" dirty="0">
                <a:solidFill>
                  <a:srgbClr val="233060"/>
                </a:solidFill>
                <a:latin typeface="+mn-lt"/>
              </a:rPr>
              <a:t>03</a:t>
            </a:r>
          </a:p>
          <a:p>
            <a:pPr lvl="3"/>
            <a:r>
              <a:rPr lang="cs-CZ" dirty="0">
                <a:solidFill>
                  <a:srgbClr val="233060"/>
                </a:solidFill>
                <a:latin typeface="+mn-lt"/>
              </a:rPr>
              <a:t>04</a:t>
            </a:r>
          </a:p>
          <a:p>
            <a:pPr lvl="4"/>
            <a:r>
              <a:rPr lang="cs-CZ" dirty="0">
                <a:solidFill>
                  <a:srgbClr val="233060"/>
                </a:solidFill>
                <a:latin typeface="+mn-lt"/>
              </a:rPr>
              <a:t>05</a:t>
            </a:r>
          </a:p>
          <a:p>
            <a:pPr lvl="5"/>
            <a:r>
              <a:rPr lang="cs-CZ" dirty="0">
                <a:solidFill>
                  <a:srgbClr val="233060"/>
                </a:solidFill>
                <a:latin typeface="+mn-lt"/>
              </a:rPr>
              <a:t>06</a:t>
            </a:r>
          </a:p>
          <a:p>
            <a:pPr lvl="6"/>
            <a:r>
              <a:rPr lang="cs-CZ" dirty="0">
                <a:solidFill>
                  <a:srgbClr val="233060"/>
                </a:solidFill>
                <a:latin typeface="+mn-lt"/>
              </a:rPr>
              <a:t>07</a:t>
            </a:r>
          </a:p>
          <a:p>
            <a:pPr lvl="7"/>
            <a:r>
              <a:rPr lang="cs-CZ" dirty="0">
                <a:solidFill>
                  <a:srgbClr val="233060"/>
                </a:solidFill>
                <a:latin typeface="+mn-lt"/>
              </a:rPr>
              <a:t>08</a:t>
            </a:r>
          </a:p>
          <a:p>
            <a:pPr lvl="8"/>
            <a:r>
              <a:rPr lang="cs-CZ" dirty="0">
                <a:solidFill>
                  <a:srgbClr val="233060"/>
                </a:solidFill>
                <a:latin typeface="+mn-lt"/>
              </a:rPr>
              <a:t>09</a:t>
            </a:r>
          </a:p>
        </p:txBody>
      </p:sp>
    </p:spTree>
    <p:extLst>
      <p:ext uri="{BB962C8B-B14F-4D97-AF65-F5344CB8AC3E}">
        <p14:creationId xmlns:p14="http://schemas.microsoft.com/office/powerpoint/2010/main" val="281655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cap="all" baseline="0">
          <a:solidFill>
            <a:srgbClr val="23315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600"/>
        </a:spcBef>
        <a:buSzPct val="75000"/>
        <a:buFontTx/>
        <a:buNone/>
        <a:defRPr lang="cs-CZ" sz="2000" kern="1200" smtClean="0">
          <a:solidFill>
            <a:srgbClr val="233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70000" indent="-270000" algn="l" defTabSz="914400" rtl="0" eaLnBrk="1" latinLnBrk="0" hangingPunct="1">
        <a:lnSpc>
          <a:spcPct val="90000"/>
        </a:lnSpc>
        <a:spcBef>
          <a:spcPts val="600"/>
        </a:spcBef>
        <a:buSzPct val="75000"/>
        <a:buFontTx/>
        <a:buBlip>
          <a:blip r:embed="rId16"/>
        </a:buBlip>
        <a:defRPr lang="cs-CZ" sz="2000" kern="1200" baseline="0" smtClean="0">
          <a:solidFill>
            <a:srgbClr val="233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453600" indent="-270000" algn="l" defTabSz="914400" rtl="0" eaLnBrk="1" latinLnBrk="0" hangingPunct="1">
        <a:lnSpc>
          <a:spcPct val="90000"/>
        </a:lnSpc>
        <a:spcBef>
          <a:spcPts val="600"/>
        </a:spcBef>
        <a:buSzPct val="75000"/>
        <a:buFontTx/>
        <a:buBlip>
          <a:blip r:embed="rId16"/>
        </a:buBlip>
        <a:defRPr lang="cs-CZ" sz="2000" kern="1200" smtClean="0">
          <a:solidFill>
            <a:srgbClr val="233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633600" indent="-270000" algn="l" defTabSz="914400" rtl="0" eaLnBrk="1" latinLnBrk="0" hangingPunct="1">
        <a:lnSpc>
          <a:spcPct val="90000"/>
        </a:lnSpc>
        <a:spcBef>
          <a:spcPts val="600"/>
        </a:spcBef>
        <a:buSzPct val="75000"/>
        <a:buFontTx/>
        <a:buBlip>
          <a:blip r:embed="rId16"/>
        </a:buBlip>
        <a:defRPr lang="cs-CZ" sz="2000" kern="1200" smtClean="0">
          <a:solidFill>
            <a:srgbClr val="233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813600" indent="-270000" algn="l" defTabSz="914400" rtl="0" eaLnBrk="1" latinLnBrk="0" hangingPunct="1">
        <a:lnSpc>
          <a:spcPct val="90000"/>
        </a:lnSpc>
        <a:spcBef>
          <a:spcPts val="600"/>
        </a:spcBef>
        <a:buSzPct val="75000"/>
        <a:buFontTx/>
        <a:buBlip>
          <a:blip r:embed="rId16"/>
        </a:buBlip>
        <a:defRPr lang="cs-CZ" sz="2000" kern="1200" smtClean="0">
          <a:solidFill>
            <a:srgbClr val="233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993600" indent="-270000" algn="l" defTabSz="914400" rtl="0" eaLnBrk="1" latinLnBrk="0" hangingPunct="1">
        <a:lnSpc>
          <a:spcPct val="90000"/>
        </a:lnSpc>
        <a:spcBef>
          <a:spcPts val="500"/>
        </a:spcBef>
        <a:buSzPct val="75000"/>
        <a:buFontTx/>
        <a:buBlip>
          <a:blip r:embed="rId16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173600" indent="-270000" algn="l" defTabSz="914400" rtl="0" eaLnBrk="1" latinLnBrk="0" hangingPunct="1">
        <a:lnSpc>
          <a:spcPct val="90000"/>
        </a:lnSpc>
        <a:spcBef>
          <a:spcPts val="500"/>
        </a:spcBef>
        <a:buSzPct val="75000"/>
        <a:buFontTx/>
        <a:buBlip>
          <a:blip r:embed="rId16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353600" indent="-270000" algn="l" defTabSz="914400" rtl="0" eaLnBrk="1" latinLnBrk="0" hangingPunct="1">
        <a:lnSpc>
          <a:spcPct val="90000"/>
        </a:lnSpc>
        <a:spcBef>
          <a:spcPts val="500"/>
        </a:spcBef>
        <a:buSzPct val="75000"/>
        <a:buFontTx/>
        <a:buBlip>
          <a:blip r:embed="rId16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1533600" indent="-270000" algn="l" defTabSz="914400" rtl="0" eaLnBrk="1" latinLnBrk="0" hangingPunct="1">
        <a:lnSpc>
          <a:spcPct val="90000"/>
        </a:lnSpc>
        <a:spcBef>
          <a:spcPts val="500"/>
        </a:spcBef>
        <a:buSzPct val="75000"/>
        <a:buFontTx/>
        <a:buBlip>
          <a:blip r:embed="rId16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A87978D-4CCC-4510-AE73-6CA56D70A4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oddělení regulace teplárenství, Sekce </a:t>
            </a:r>
            <a:r>
              <a:rPr lang="cs-CZ" dirty="0" err="1"/>
              <a:t>reg</a:t>
            </a:r>
            <a:r>
              <a:rPr lang="cs-CZ" dirty="0"/>
              <a:t>. činností a mez. spolupráce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A14EEF88-CADF-47A3-A18B-CBA4F6D1EB6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Sylva Hondlová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4FD2CBF4-70F4-4ABA-B3C5-C9E2656FB25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/>
              <a:t>vedoucí</a:t>
            </a:r>
          </a:p>
        </p:txBody>
      </p:sp>
      <p:sp>
        <p:nvSpPr>
          <p:cNvPr id="2" name="Zástupný text 1">
            <a:extLst>
              <a:ext uri="{FF2B5EF4-FFF2-40B4-BE49-F238E27FC236}">
                <a16:creationId xmlns:a16="http://schemas.microsoft.com/office/drawing/2014/main" id="{A30ED373-66F2-7B8D-FEB5-BB7D58EE53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40000" y="4659626"/>
            <a:ext cx="9000000" cy="847093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D0D0D0"/>
                </a:solidFill>
              </a:rPr>
              <a:t>23. 10. 2024, </a:t>
            </a:r>
            <a:r>
              <a:rPr lang="cs-CZ" b="1" dirty="0" err="1">
                <a:solidFill>
                  <a:srgbClr val="D0D0D0"/>
                </a:solidFill>
              </a:rPr>
              <a:t>webinář</a:t>
            </a:r>
            <a:r>
              <a:rPr lang="cs-CZ" b="1" dirty="0">
                <a:solidFill>
                  <a:srgbClr val="D0D0D0"/>
                </a:solidFill>
              </a:rPr>
              <a:t> Energetický regulační úřad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95E3BA-B6A1-4976-A10E-0EE10E760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Cenové rozhodnutí ERÚ k cenám tepelné energie na rok 2025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059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504960"/>
          </a:xfrm>
        </p:spPr>
        <p:txBody>
          <a:bodyPr>
            <a:normAutofit/>
          </a:bodyPr>
          <a:lstStyle/>
          <a:p>
            <a:r>
              <a:rPr lang="cs-CZ" sz="2400" dirty="0"/>
              <a:t>alokace stálých nákladů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22180-483F-40BF-9063-0F30A6D56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78000"/>
            <a:ext cx="11113200" cy="4876800"/>
          </a:xfrm>
        </p:spPr>
        <p:txBody>
          <a:bodyPr>
            <a:normAutofit fontScale="92500" lnSpcReduction="10000"/>
          </a:bodyPr>
          <a:lstStyle/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b="1" dirty="0">
                <a:solidFill>
                  <a:srgbClr val="002060"/>
                </a:solidFill>
              </a:rPr>
              <a:t>přechodná ustanovení</a:t>
            </a:r>
            <a:r>
              <a:rPr lang="cs-CZ" dirty="0">
                <a:solidFill>
                  <a:srgbClr val="002060"/>
                </a:solidFill>
              </a:rPr>
              <a:t>: 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pro roky 2025 až 2028 může dodavatel při alokaci stálých nákladů postupovat dle cenového rozhodnutí platného pro rok 2024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dirty="0">
              <a:solidFill>
                <a:srgbClr val="002060"/>
              </a:solidFill>
            </a:endParaRP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tepelný výkon dodavatel měří, ale hodnoty nezaznamenává: </a:t>
            </a:r>
          </a:p>
          <a:p>
            <a:pPr marL="1079200" lvl="5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pro roky 2025 a 2026 lze použít vypočtený tepelný výkon</a:t>
            </a:r>
          </a:p>
          <a:p>
            <a:pPr marL="1079200" lvl="5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pro roky 2027 a 2028 lze použít jednu z naměřených hodnot roku 2025 a 2026</a:t>
            </a:r>
          </a:p>
          <a:p>
            <a:pPr marL="1079200" lvl="5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dirty="0">
              <a:solidFill>
                <a:srgbClr val="002060"/>
              </a:solidFill>
            </a:endParaRP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vypočtený výkon pro vytápění: </a:t>
            </a:r>
          </a:p>
          <a:p>
            <a:pPr marL="1079200" lvl="5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pro roky 2025 a 2026 lze stanovit na základě předpokládaného nebo sjednaného množství tepelné energie a využití po dobu 1 700 hodin</a:t>
            </a:r>
          </a:p>
          <a:p>
            <a:pPr marL="1079200" lvl="5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dirty="0">
              <a:solidFill>
                <a:srgbClr val="002060"/>
              </a:solidFill>
            </a:endParaRP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kalkulace předběžné ceny – předpokládané hodnota průtoků: </a:t>
            </a:r>
          </a:p>
          <a:p>
            <a:pPr marL="1079200" lvl="5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pro roky 2025 a 2026 lze použít hodnotu z výsledků zatížení odběrného místa</a:t>
            </a:r>
          </a:p>
          <a:p>
            <a:pPr marL="1079200" lvl="5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pro roky 2027 a 2028 lze použít jednu z naměřených hodnot roku 2025 a 2026</a:t>
            </a:r>
            <a:endParaRPr lang="cs-CZ" dirty="0"/>
          </a:p>
          <a:p>
            <a:pPr lvl="4"/>
            <a:endParaRPr lang="cs-CZ" sz="4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9786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504960"/>
          </a:xfrm>
        </p:spPr>
        <p:txBody>
          <a:bodyPr>
            <a:normAutofit/>
          </a:bodyPr>
          <a:lstStyle/>
          <a:p>
            <a:r>
              <a:rPr lang="cs-CZ" sz="2400" dirty="0"/>
              <a:t>alokace přiměřeného zisku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CCA22180-483F-40BF-9063-0F30A6D567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778000"/>
                <a:ext cx="11113200" cy="5080000"/>
              </a:xfrm>
            </p:spPr>
            <p:txBody>
              <a:bodyPr>
                <a:normAutofit/>
              </a:bodyPr>
              <a:lstStyle/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b="1" dirty="0">
                    <a:solidFill>
                      <a:srgbClr val="002060"/>
                    </a:solidFill>
                  </a:rPr>
                  <a:t>jednosložková cena</a:t>
                </a: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𝑘𝑎𝑙𝑘𝑢𝑙𝐽</m:t>
                          </m:r>
                        </m:sub>
                      </m:sSub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𝑧𝑖𝑠𝑘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𝑠𝑢𝑚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𝐶𝐿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  <a:p>
                <a:pPr marL="363600" lvl="3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dirty="0">
                    <a:solidFill>
                      <a:srgbClr val="002060"/>
                    </a:solidFill>
                  </a:rPr>
                  <a:t>k	koeficient:</a:t>
                </a:r>
              </a:p>
              <a:p>
                <a:pPr marL="363600" lvl="3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dirty="0">
                    <a:solidFill>
                      <a:srgbClr val="002060"/>
                    </a:solidFill>
                  </a:rPr>
                  <a:t>		= 1,5</a:t>
                </a:r>
              </a:p>
              <a:p>
                <a:pPr marL="363600" lvl="3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dirty="0">
                    <a:solidFill>
                      <a:srgbClr val="002060"/>
                    </a:solidFill>
                  </a:rPr>
                  <a:t>		= 2 – pro odběrné místo, u kterého je využití nižší než by odpovídalo využití 			sjednaného výkonu po dobu 360 hodin za rok </a:t>
                </a:r>
              </a:p>
              <a:p>
                <a:pPr marL="363600" lvl="3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dirty="0">
                    <a:solidFill>
                      <a:srgbClr val="002060"/>
                    </a:solidFill>
                  </a:rPr>
                  <a:t>Q</a:t>
                </a:r>
                <a:r>
                  <a:rPr lang="cs-CZ" baseline="-25000" dirty="0">
                    <a:solidFill>
                      <a:srgbClr val="002060"/>
                    </a:solidFill>
                  </a:rPr>
                  <a:t>CL	</a:t>
                </a:r>
                <a:r>
                  <a:rPr lang="cs-CZ" dirty="0">
                    <a:solidFill>
                      <a:srgbClr val="002060"/>
                    </a:solidFill>
                  </a:rPr>
                  <a:t>množství dodané tepelné energie včetně vlastní spotřeby, pro odběrné místo, u kterého je 	využití nižší než by odpovídalo využití  sjednaného výkonu po dobu 1 800 hodin za rok, 	použije se množství tepelné energie odpovídající využití tepelného výkonu po dobu 1 800 	hodin za rok.  </a:t>
                </a:r>
              </a:p>
              <a:p>
                <a:pPr marL="719200" lvl="3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dirty="0"/>
              </a:p>
              <a:p>
                <a:pPr lvl="4"/>
                <a:endParaRPr lang="cs-CZ" sz="4000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CCA22180-483F-40BF-9063-0F30A6D567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778000"/>
                <a:ext cx="11113200" cy="5080000"/>
              </a:xfrm>
              <a:blipFill>
                <a:blip r:embed="rId3"/>
                <a:stretch>
                  <a:fillRect l="-55" t="-960" r="-13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601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504960"/>
          </a:xfrm>
        </p:spPr>
        <p:txBody>
          <a:bodyPr>
            <a:normAutofit/>
          </a:bodyPr>
          <a:lstStyle/>
          <a:p>
            <a:r>
              <a:rPr lang="cs-CZ" sz="2400" dirty="0"/>
              <a:t>alokace přiměřeného zisku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CCA22180-483F-40BF-9063-0F30A6D567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778000"/>
                <a:ext cx="11113200" cy="5080000"/>
              </a:xfrm>
            </p:spPr>
            <p:txBody>
              <a:bodyPr>
                <a:normAutofit/>
              </a:bodyPr>
              <a:lstStyle/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b="1" dirty="0">
                    <a:solidFill>
                      <a:srgbClr val="002060"/>
                    </a:solidFill>
                  </a:rPr>
                  <a:t>dvousložková cena</a:t>
                </a:r>
              </a:p>
              <a:p>
                <a:pPr marL="719200" lvl="3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b="1" dirty="0">
                    <a:solidFill>
                      <a:srgbClr val="002060"/>
                    </a:solidFill>
                  </a:rPr>
                  <a:t>do proměnné složky ceny</a:t>
                </a: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𝑘𝑎𝑙𝑘𝑢𝑙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1,5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𝑧𝑖𝑠𝑘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𝑠𝑢𝑚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𝐶𝐿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  <a:p>
                <a:pPr marL="363600" lvl="3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dirty="0">
                    <a:solidFill>
                      <a:srgbClr val="002060"/>
                    </a:solidFill>
                  </a:rPr>
                  <a:t>Q</a:t>
                </a:r>
                <a:r>
                  <a:rPr lang="cs-CZ" baseline="-25000" dirty="0">
                    <a:solidFill>
                      <a:srgbClr val="002060"/>
                    </a:solidFill>
                  </a:rPr>
                  <a:t>CL	</a:t>
                </a:r>
                <a:r>
                  <a:rPr lang="cs-CZ" dirty="0">
                    <a:solidFill>
                      <a:srgbClr val="002060"/>
                    </a:solidFill>
                  </a:rPr>
                  <a:t>množství dodané tepelné energie včetně vlastní spotřeby</a:t>
                </a:r>
              </a:p>
              <a:p>
                <a:pPr marL="363600" lvl="3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dirty="0">
                  <a:solidFill>
                    <a:srgbClr val="002060"/>
                  </a:solidFill>
                </a:endParaRPr>
              </a:p>
              <a:p>
                <a:pPr marL="719200" lvl="3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b="1" dirty="0">
                    <a:solidFill>
                      <a:srgbClr val="002060"/>
                    </a:solidFill>
                  </a:rPr>
                  <a:t>do stálé složky ceny</a:t>
                </a: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𝑘𝑎𝑙𝑘𝑢𝑙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1,5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𝑧𝑖𝑠𝑘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𝑠𝑢𝑚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𝐶𝐿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  <a:p>
                <a:pPr marL="363600" lvl="3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dirty="0">
                    <a:solidFill>
                      <a:srgbClr val="002060"/>
                    </a:solidFill>
                  </a:rPr>
                  <a:t>P</a:t>
                </a:r>
                <a:r>
                  <a:rPr lang="cs-CZ" baseline="-25000" dirty="0">
                    <a:solidFill>
                      <a:srgbClr val="002060"/>
                    </a:solidFill>
                  </a:rPr>
                  <a:t>CL	</a:t>
                </a:r>
                <a:r>
                  <a:rPr lang="cs-CZ" dirty="0">
                    <a:solidFill>
                      <a:srgbClr val="002060"/>
                    </a:solidFill>
                  </a:rPr>
                  <a:t>součet hodnot tepelných výkonů, nebo průměrných hodnot nejvyšších průtoků</a:t>
                </a:r>
              </a:p>
              <a:p>
                <a:pPr marL="363600" lvl="3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dirty="0">
                  <a:solidFill>
                    <a:srgbClr val="002060"/>
                  </a:solidFill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dirty="0">
                    <a:solidFill>
                      <a:srgbClr val="002060"/>
                    </a:solidFill>
                  </a:rPr>
                  <a:t>je možné uplatnit oba zisky</a:t>
                </a:r>
                <a:r>
                  <a:rPr lang="cs-CZ" b="1" dirty="0">
                    <a:solidFill>
                      <a:srgbClr val="002060"/>
                    </a:solidFill>
                  </a:rPr>
                  <a:t> současně</a:t>
                </a:r>
              </a:p>
              <a:p>
                <a:pPr marL="363600" lvl="3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dirty="0">
                    <a:solidFill>
                      <a:srgbClr val="002060"/>
                    </a:solidFill>
                  </a:rPr>
                  <a:t>		</a:t>
                </a:r>
              </a:p>
              <a:p>
                <a:pPr marL="363600" lvl="3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dirty="0">
                  <a:solidFill>
                    <a:srgbClr val="002060"/>
                  </a:solidFill>
                </a:endParaRPr>
              </a:p>
              <a:p>
                <a:pPr marL="719200" lvl="3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dirty="0"/>
              </a:p>
              <a:p>
                <a:pPr lvl="4"/>
                <a:endParaRPr lang="cs-CZ" sz="4000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CCA22180-483F-40BF-9063-0F30A6D567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778000"/>
                <a:ext cx="11113200" cy="5080000"/>
              </a:xfrm>
              <a:blipFill>
                <a:blip r:embed="rId3"/>
                <a:stretch>
                  <a:fillRect l="-55" t="-96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3880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504960"/>
          </a:xfrm>
        </p:spPr>
        <p:txBody>
          <a:bodyPr>
            <a:normAutofit/>
          </a:bodyPr>
          <a:lstStyle/>
          <a:p>
            <a:r>
              <a:rPr lang="cs-CZ" sz="2400" dirty="0"/>
              <a:t>alokace přiměřeného zisku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22180-483F-40BF-9063-0F30A6D56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78000"/>
            <a:ext cx="11113200" cy="5080000"/>
          </a:xfrm>
        </p:spPr>
        <p:txBody>
          <a:bodyPr>
            <a:normAutofit/>
          </a:bodyPr>
          <a:lstStyle/>
          <a:p>
            <a:pPr marL="0" lvl="1" indent="0" algn="ctr">
              <a:lnSpc>
                <a:spcPct val="120000"/>
              </a:lnSpc>
              <a:spcBef>
                <a:spcPct val="0"/>
              </a:spcBef>
              <a:buSzTx/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0" lvl="1" indent="0" algn="ctr">
              <a:lnSpc>
                <a:spcPct val="120000"/>
              </a:lnSpc>
              <a:spcBef>
                <a:spcPct val="0"/>
              </a:spcBef>
              <a:buSzTx/>
              <a:buNone/>
            </a:pPr>
            <a:r>
              <a:rPr lang="cs-CZ" b="1" dirty="0">
                <a:solidFill>
                  <a:srgbClr val="C00000"/>
                </a:solidFill>
              </a:rPr>
              <a:t>součet</a:t>
            </a:r>
            <a:r>
              <a:rPr lang="cs-CZ" b="1" dirty="0">
                <a:solidFill>
                  <a:srgbClr val="002060"/>
                </a:solidFill>
              </a:rPr>
              <a:t> přiměřeného zisku za jednolité kalkulace v rámci cenové lokality </a:t>
            </a:r>
            <a:r>
              <a:rPr lang="cs-CZ" b="1" dirty="0">
                <a:solidFill>
                  <a:srgbClr val="C00000"/>
                </a:solidFill>
              </a:rPr>
              <a:t>= 1</a:t>
            </a: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b="1" dirty="0">
              <a:solidFill>
                <a:srgbClr val="002060"/>
              </a:solidFill>
            </a:endParaRP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b="1" dirty="0">
                <a:solidFill>
                  <a:srgbClr val="002060"/>
                </a:solidFill>
              </a:rPr>
              <a:t>v kalkulaci ceny </a:t>
            </a:r>
            <a:r>
              <a:rPr lang="cs-CZ" dirty="0">
                <a:solidFill>
                  <a:srgbClr val="002060"/>
                </a:solidFill>
              </a:rPr>
              <a:t>tepelné energie </a:t>
            </a:r>
            <a:r>
              <a:rPr lang="cs-CZ" b="1" dirty="0">
                <a:solidFill>
                  <a:srgbClr val="002060"/>
                </a:solidFill>
              </a:rPr>
              <a:t>pro účely vyhodnocení přiměřeného zisku za cenovou lokalitu lze uplatnit </a:t>
            </a:r>
            <a:r>
              <a:rPr lang="cs-CZ" dirty="0">
                <a:solidFill>
                  <a:srgbClr val="002060"/>
                </a:solidFill>
              </a:rPr>
              <a:t>v položce přiměřený zisk </a:t>
            </a:r>
            <a:r>
              <a:rPr lang="cs-CZ" b="1" dirty="0">
                <a:solidFill>
                  <a:srgbClr val="C00000"/>
                </a:solidFill>
              </a:rPr>
              <a:t>nejméně hodnotu 0</a:t>
            </a:r>
          </a:p>
          <a:p>
            <a:pPr marL="363600" lvl="3" indent="0" algn="just">
              <a:lnSpc>
                <a:spcPct val="120000"/>
              </a:lnSpc>
              <a:spcBef>
                <a:spcPct val="0"/>
              </a:spcBef>
              <a:buSzTx/>
              <a:buNone/>
            </a:pPr>
            <a:r>
              <a:rPr lang="cs-CZ" dirty="0">
                <a:solidFill>
                  <a:srgbClr val="002060"/>
                </a:solidFill>
              </a:rPr>
              <a:t>		</a:t>
            </a:r>
          </a:p>
          <a:p>
            <a:pPr marL="363600" lvl="3" indent="0" algn="just">
              <a:lnSpc>
                <a:spcPct val="120000"/>
              </a:lnSpc>
              <a:spcBef>
                <a:spcPct val="0"/>
              </a:spcBef>
              <a:buSzTx/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dirty="0"/>
          </a:p>
          <a:p>
            <a:pPr lvl="4"/>
            <a:endParaRPr lang="cs-CZ" sz="4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581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504960"/>
          </a:xfrm>
        </p:spPr>
        <p:txBody>
          <a:bodyPr>
            <a:normAutofit/>
          </a:bodyPr>
          <a:lstStyle/>
          <a:p>
            <a:r>
              <a:rPr lang="cs-CZ" sz="2400" dirty="0"/>
              <a:t>Produkt „vratky“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22180-483F-40BF-9063-0F30A6D56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78000"/>
            <a:ext cx="11113200" cy="5080000"/>
          </a:xfrm>
        </p:spPr>
        <p:txBody>
          <a:bodyPr>
            <a:normAutofit/>
          </a:bodyPr>
          <a:lstStyle/>
          <a:p>
            <a:pPr marL="0" lvl="1" indent="0" algn="just">
              <a:lnSpc>
                <a:spcPct val="120000"/>
              </a:lnSpc>
              <a:spcBef>
                <a:spcPct val="0"/>
              </a:spcBef>
              <a:buSzTx/>
              <a:buNone/>
            </a:pPr>
            <a:r>
              <a:rPr lang="cs-CZ" dirty="0">
                <a:solidFill>
                  <a:srgbClr val="002060"/>
                </a:solidFill>
              </a:rPr>
              <a:t>= kalkulace ceny pro odběrná místa odběratelů s pozitivním zpětným vlivem na soustavu zásobování tepelnou energií</a:t>
            </a:r>
          </a:p>
          <a:p>
            <a:pPr marL="0" lvl="1" indent="0" algn="just">
              <a:lnSpc>
                <a:spcPct val="120000"/>
              </a:lnSpc>
              <a:spcBef>
                <a:spcPct val="0"/>
              </a:spcBef>
              <a:buSzTx/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b="1" dirty="0">
                <a:solidFill>
                  <a:srgbClr val="C00000"/>
                </a:solidFill>
              </a:rPr>
              <a:t>Cíl: 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/>
              <a:t>zvyšování účinnosti a efektivity soustav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snížení nákladů na ztráty, řízení soustavy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zefektivnění řízení soustavy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snížení množství vyrobené energie a spotřeby vstupního paliva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uplatnění nových technologií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podpora zákazníků, kteří zodpovědně přistupují k odběru a využívání tepelné energie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dirty="0"/>
          </a:p>
          <a:p>
            <a:pPr marL="363600" lvl="3" indent="0" algn="just">
              <a:lnSpc>
                <a:spcPct val="120000"/>
              </a:lnSpc>
              <a:spcBef>
                <a:spcPct val="0"/>
              </a:spcBef>
              <a:buSzTx/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dirty="0"/>
          </a:p>
          <a:p>
            <a:pPr lvl="4"/>
            <a:endParaRPr lang="cs-CZ" sz="4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198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504960"/>
          </a:xfrm>
        </p:spPr>
        <p:txBody>
          <a:bodyPr>
            <a:normAutofit/>
          </a:bodyPr>
          <a:lstStyle/>
          <a:p>
            <a:r>
              <a:rPr lang="cs-CZ" sz="2400" dirty="0"/>
              <a:t>Produkt „vratky“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22180-483F-40BF-9063-0F30A6D56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78000"/>
            <a:ext cx="11113200" cy="4988560"/>
          </a:xfrm>
        </p:spPr>
        <p:txBody>
          <a:bodyPr>
            <a:normAutofit fontScale="70000" lnSpcReduction="20000"/>
          </a:bodyPr>
          <a:lstStyle/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na </a:t>
            </a:r>
            <a:r>
              <a:rPr lang="cs-CZ" b="1" dirty="0">
                <a:solidFill>
                  <a:srgbClr val="002060"/>
                </a:solidFill>
              </a:rPr>
              <a:t>bázi dobrovolnosti</a:t>
            </a:r>
            <a:r>
              <a:rPr lang="cs-CZ" dirty="0">
                <a:solidFill>
                  <a:srgbClr val="002060"/>
                </a:solidFill>
              </a:rPr>
              <a:t>: 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pro dodavatele v cenové lokalitě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pro odběratele: </a:t>
            </a:r>
          </a:p>
          <a:p>
            <a:pPr marL="1079200" lvl="5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pokud se zaváže, pak</a:t>
            </a:r>
          </a:p>
          <a:p>
            <a:pPr marL="1439200" lvl="7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se zaváže k dodržování rozdílu teploty přívodní a vratné teplonosné látky nebo</a:t>
            </a:r>
          </a:p>
          <a:p>
            <a:pPr marL="1439200" lvl="7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k dodržování mezní teploty vratné teplonosné látky </a:t>
            </a:r>
          </a:p>
          <a:p>
            <a:pPr marL="1439200" lvl="7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dirty="0">
              <a:solidFill>
                <a:srgbClr val="002060"/>
              </a:solidFill>
            </a:endParaRPr>
          </a:p>
          <a:p>
            <a:pPr marL="1439200" lvl="7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parametry nastavuje dodavatel ve vazbě na konkrétní soustavu </a:t>
            </a:r>
          </a:p>
          <a:p>
            <a:pPr marL="1439200" lvl="7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dirty="0">
              <a:solidFill>
                <a:srgbClr val="002060"/>
              </a:solidFill>
            </a:endParaRP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je možné uplatnit na úrovni jak do předávací stanice, tak z předávací stanice, která je ve vlastnictví dodavatele</a:t>
            </a: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dirty="0">
              <a:solidFill>
                <a:srgbClr val="002060"/>
              </a:solidFill>
            </a:endParaRP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b="1" dirty="0">
                <a:solidFill>
                  <a:srgbClr val="002060"/>
                </a:solidFill>
              </a:rPr>
              <a:t>podmínkou je měřící zařízení </a:t>
            </a:r>
            <a:r>
              <a:rPr lang="cs-CZ" dirty="0">
                <a:solidFill>
                  <a:srgbClr val="002060"/>
                </a:solidFill>
              </a:rPr>
              <a:t>schopné vyhodnocovat příslušný parametr</a:t>
            </a: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dirty="0">
              <a:solidFill>
                <a:srgbClr val="002060"/>
              </a:solidFill>
            </a:endParaRP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možnost </a:t>
            </a:r>
            <a:r>
              <a:rPr lang="cs-CZ" b="1" dirty="0">
                <a:solidFill>
                  <a:srgbClr val="002060"/>
                </a:solidFill>
              </a:rPr>
              <a:t>dvousložkové i jednosložkové varianty</a:t>
            </a: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dirty="0">
              <a:solidFill>
                <a:srgbClr val="002060"/>
              </a:solidFill>
            </a:endParaRP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b="1" dirty="0">
                <a:solidFill>
                  <a:srgbClr val="002060"/>
                </a:solidFill>
              </a:rPr>
              <a:t>princip pozitivní </a:t>
            </a:r>
            <a:r>
              <a:rPr lang="cs-CZ" dirty="0">
                <a:solidFill>
                  <a:srgbClr val="002060"/>
                </a:solidFill>
              </a:rPr>
              <a:t>motivace – cenová: 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b="1" dirty="0">
                <a:solidFill>
                  <a:srgbClr val="002060"/>
                </a:solidFill>
              </a:rPr>
              <a:t>nižší </a:t>
            </a:r>
            <a:r>
              <a:rPr lang="cs-CZ" dirty="0">
                <a:solidFill>
                  <a:srgbClr val="002060"/>
                </a:solidFill>
              </a:rPr>
              <a:t>proměnná složka </a:t>
            </a:r>
            <a:r>
              <a:rPr lang="cs-CZ" b="1" dirty="0">
                <a:solidFill>
                  <a:srgbClr val="002060"/>
                </a:solidFill>
              </a:rPr>
              <a:t>ceny</a:t>
            </a:r>
            <a:r>
              <a:rPr lang="cs-CZ" dirty="0">
                <a:solidFill>
                  <a:srgbClr val="002060"/>
                </a:solidFill>
              </a:rPr>
              <a:t> (jednosložková cena) – na množství odebrané tepelné energie, které</a:t>
            </a: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>
                <a:solidFill>
                  <a:srgbClr val="C00000"/>
                </a:solidFill>
              </a:rPr>
              <a:t>splnilo</a:t>
            </a: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dirty="0">
                <a:solidFill>
                  <a:srgbClr val="002060"/>
                </a:solidFill>
              </a:rPr>
              <a:t>požadované parametry 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b="1" dirty="0">
                <a:solidFill>
                  <a:srgbClr val="002060"/>
                </a:solidFill>
              </a:rPr>
              <a:t>vyšší</a:t>
            </a:r>
            <a:r>
              <a:rPr lang="cs-CZ" dirty="0">
                <a:solidFill>
                  <a:srgbClr val="002060"/>
                </a:solidFill>
              </a:rPr>
              <a:t> proměnná složka </a:t>
            </a:r>
            <a:r>
              <a:rPr lang="cs-CZ" b="1" dirty="0">
                <a:solidFill>
                  <a:srgbClr val="002060"/>
                </a:solidFill>
              </a:rPr>
              <a:t>ceny</a:t>
            </a:r>
            <a:r>
              <a:rPr lang="cs-CZ" dirty="0">
                <a:solidFill>
                  <a:srgbClr val="002060"/>
                </a:solidFill>
              </a:rPr>
              <a:t> (jednosložková cena) – na množství odebrané tepelné energie, které </a:t>
            </a:r>
            <a:r>
              <a:rPr lang="cs-CZ" b="1" dirty="0">
                <a:solidFill>
                  <a:srgbClr val="C00000"/>
                </a:solidFill>
              </a:rPr>
              <a:t>nesplnilo</a:t>
            </a:r>
            <a:r>
              <a:rPr lang="cs-CZ" dirty="0">
                <a:solidFill>
                  <a:srgbClr val="002060"/>
                </a:solidFill>
              </a:rPr>
              <a:t> požadované parametry 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dirty="0">
              <a:solidFill>
                <a:srgbClr val="002060"/>
              </a:solidFill>
            </a:endParaRP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pokud dodavatel uplatňuje v cenové lokalitě, všechny </a:t>
            </a:r>
            <a:r>
              <a:rPr lang="cs-CZ" b="1" dirty="0">
                <a:solidFill>
                  <a:srgbClr val="002060"/>
                </a:solidFill>
              </a:rPr>
              <a:t>ostatní uplatňované produkty mají vyšší</a:t>
            </a:r>
            <a:r>
              <a:rPr lang="cs-CZ" dirty="0">
                <a:solidFill>
                  <a:srgbClr val="002060"/>
                </a:solidFill>
              </a:rPr>
              <a:t> proměnnou složku </a:t>
            </a:r>
            <a:r>
              <a:rPr lang="cs-CZ" b="1" dirty="0">
                <a:solidFill>
                  <a:srgbClr val="002060"/>
                </a:solidFill>
              </a:rPr>
              <a:t>ceny</a:t>
            </a:r>
            <a:r>
              <a:rPr lang="cs-CZ" dirty="0">
                <a:solidFill>
                  <a:srgbClr val="002060"/>
                </a:solidFill>
              </a:rPr>
              <a:t> (jednosložkovou cenu)</a:t>
            </a:r>
          </a:p>
          <a:p>
            <a:pPr marL="363600" lvl="3" indent="0" algn="just">
              <a:lnSpc>
                <a:spcPct val="120000"/>
              </a:lnSpc>
              <a:spcBef>
                <a:spcPct val="0"/>
              </a:spcBef>
              <a:buSzTx/>
              <a:buNone/>
            </a:pPr>
            <a:r>
              <a:rPr lang="cs-CZ" dirty="0">
                <a:solidFill>
                  <a:srgbClr val="002060"/>
                </a:solidFill>
              </a:rPr>
              <a:t>		</a:t>
            </a:r>
          </a:p>
          <a:p>
            <a:pPr marL="363600" lvl="3" indent="0" algn="just">
              <a:lnSpc>
                <a:spcPct val="120000"/>
              </a:lnSpc>
              <a:spcBef>
                <a:spcPct val="0"/>
              </a:spcBef>
              <a:buSzTx/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dirty="0"/>
          </a:p>
          <a:p>
            <a:pPr lvl="4"/>
            <a:endParaRPr lang="cs-CZ" sz="4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2218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504960"/>
          </a:xfrm>
        </p:spPr>
        <p:txBody>
          <a:bodyPr>
            <a:normAutofit/>
          </a:bodyPr>
          <a:lstStyle/>
          <a:p>
            <a:r>
              <a:rPr lang="cs-CZ" sz="2400" dirty="0"/>
              <a:t>Produkt „vratky“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CCA22180-483F-40BF-9063-0F30A6D567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778000"/>
                <a:ext cx="11113200" cy="4988560"/>
              </a:xfrm>
            </p:spPr>
            <p:txBody>
              <a:bodyPr>
                <a:normAutofit fontScale="62500" lnSpcReduction="20000"/>
              </a:bodyPr>
              <a:lstStyle/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sz="2300" b="1" dirty="0">
                    <a:solidFill>
                      <a:srgbClr val="002060"/>
                    </a:solidFill>
                  </a:rPr>
                  <a:t>proměnná složka ceny / jednosložková cena „vratky“</a:t>
                </a: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3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300" i="1">
                              <a:latin typeface="Cambria Math" panose="02040503050406030204" pitchFamily="18" charset="0"/>
                            </a:rPr>
                            <m:t>𝑃𝑆</m:t>
                          </m:r>
                        </m:e>
                        <m:sub>
                          <m:r>
                            <a:rPr lang="cs-CZ" sz="23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cs-CZ" sz="23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3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3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3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sz="23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num>
                        <m:den>
                          <m:r>
                            <a:rPr lang="cs-CZ" sz="2300" i="1">
                              <a:latin typeface="Cambria Math" panose="02040503050406030204" pitchFamily="18" charset="0"/>
                            </a:rPr>
                            <m:t>𝑄</m:t>
                          </m:r>
                        </m:den>
                      </m:f>
                      <m:r>
                        <a:rPr lang="cs-CZ" sz="23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sz="23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3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cs-CZ" sz="2300" i="1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2300" i="1">
                              <a:latin typeface="Cambria Math" panose="02040503050406030204" pitchFamily="18" charset="0"/>
                            </a:rPr>
                            <m:t>𝑃𝑁</m:t>
                          </m:r>
                        </m:num>
                        <m:den>
                          <m:sSub>
                            <m:sSubPr>
                              <m:ctrlPr>
                                <a:rPr lang="cs-CZ" sz="23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3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cs-CZ" sz="23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300" b="1" dirty="0">
                  <a:solidFill>
                    <a:srgbClr val="002060"/>
                  </a:solidFill>
                </a:endParaRP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300" b="1" dirty="0">
                  <a:solidFill>
                    <a:srgbClr val="002060"/>
                  </a:solidFill>
                </a:endParaRPr>
              </a:p>
              <a:p>
                <a:pPr marL="1439200" lvl="7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300" dirty="0">
                  <a:solidFill>
                    <a:srgbClr val="002060"/>
                  </a:solidFill>
                </a:endParaRP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300" dirty="0">
                    <a:solidFill>
                      <a:srgbClr val="002060"/>
                    </a:solidFill>
                  </a:rPr>
                  <a:t>N</a:t>
                </a:r>
                <a:r>
                  <a:rPr lang="cs-CZ" sz="2300" baseline="-25000" dirty="0">
                    <a:solidFill>
                      <a:srgbClr val="002060"/>
                    </a:solidFill>
                  </a:rPr>
                  <a:t>P</a:t>
                </a:r>
                <a:r>
                  <a:rPr lang="cs-CZ" sz="2300" dirty="0">
                    <a:solidFill>
                      <a:srgbClr val="002060"/>
                    </a:solidFill>
                  </a:rPr>
                  <a:t>	ekonomicky oprávněné náklady uplatňované do všech proměnných složek ceny na dané úrovni předání</a:t>
                </a: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300" dirty="0">
                    <a:solidFill>
                      <a:srgbClr val="002060"/>
                    </a:solidFill>
                  </a:rPr>
                  <a:t>PN	proměnné ekonomicky oprávněné náklady na dané úrovni předání</a:t>
                </a: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300" dirty="0">
                    <a:solidFill>
                      <a:srgbClr val="002060"/>
                    </a:solidFill>
                  </a:rPr>
                  <a:t>Q	množství dodané tepelné energie na úrovni předání včetně vlastní spotřeby</a:t>
                </a: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300" dirty="0" err="1">
                    <a:solidFill>
                      <a:srgbClr val="002060"/>
                    </a:solidFill>
                  </a:rPr>
                  <a:t>Q</a:t>
                </a:r>
                <a:r>
                  <a:rPr lang="cs-CZ" sz="2300" baseline="-25000" dirty="0" err="1">
                    <a:solidFill>
                      <a:srgbClr val="002060"/>
                    </a:solidFill>
                  </a:rPr>
                  <a:t>k</a:t>
                </a:r>
                <a:r>
                  <a:rPr lang="cs-CZ" sz="2300" dirty="0">
                    <a:solidFill>
                      <a:srgbClr val="002060"/>
                    </a:solidFill>
                  </a:rPr>
                  <a:t>	množství dodané tepelné energie na úrovni předán do odběrných míst zákazníků s produktem „vratky“; </a:t>
                </a: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300" dirty="0">
                    <a:solidFill>
                      <a:srgbClr val="002060"/>
                    </a:solidFill>
                  </a:rPr>
                  <a:t>	přechodné ustanovení: </a:t>
                </a: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300" dirty="0">
                    <a:solidFill>
                      <a:srgbClr val="002060"/>
                    </a:solidFill>
                  </a:rPr>
                  <a:t>		pro rok 2025 a 2026 se stanoví na základě projekce technického zařízení budov nebo kvalifikovaným odhadem</a:t>
                </a: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300" dirty="0">
                    <a:solidFill>
                      <a:srgbClr val="002060"/>
                    </a:solidFill>
                  </a:rPr>
                  <a:t>		pro rok 2027 a 2028 se stanoví na základě skutečně dodaného množství z let 2025 a 2026</a:t>
                </a: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300" dirty="0">
                    <a:solidFill>
                      <a:srgbClr val="002060"/>
                    </a:solidFill>
                  </a:rPr>
                  <a:t>k	koeficient „vratky“; nejvýše </a:t>
                </a:r>
                <a:r>
                  <a:rPr lang="cs-CZ" sz="2300" b="1" dirty="0">
                    <a:solidFill>
                      <a:srgbClr val="002060"/>
                    </a:solidFill>
                  </a:rPr>
                  <a:t>0,03</a:t>
                </a:r>
                <a:r>
                  <a:rPr lang="cs-CZ" sz="2300" dirty="0">
                    <a:solidFill>
                      <a:srgbClr val="002060"/>
                    </a:solidFill>
                  </a:rPr>
                  <a:t>.</a:t>
                </a: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300" dirty="0">
                  <a:solidFill>
                    <a:srgbClr val="002060"/>
                  </a:solidFill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sz="2300" b="1" dirty="0">
                    <a:solidFill>
                      <a:srgbClr val="002060"/>
                    </a:solidFill>
                  </a:rPr>
                  <a:t>proměnná složka ceny / jednosložková cena ostatních produktů</a:t>
                </a: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3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300" i="1">
                              <a:latin typeface="Cambria Math" panose="02040503050406030204" pitchFamily="18" charset="0"/>
                            </a:rPr>
                            <m:t>𝑃𝑆</m:t>
                          </m:r>
                        </m:e>
                        <m:sub>
                          <m:r>
                            <a:rPr lang="cs-CZ" sz="2300" b="0" i="1" smtClean="0">
                              <a:latin typeface="Cambria Math" panose="02040503050406030204" pitchFamily="18" charset="0"/>
                            </a:rPr>
                            <m:t>𝑜𝑝</m:t>
                          </m:r>
                        </m:sub>
                      </m:sSub>
                      <m:r>
                        <a:rPr lang="cs-CZ" sz="23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3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3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3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sz="23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num>
                        <m:den>
                          <m:r>
                            <a:rPr lang="cs-CZ" sz="2300" i="1">
                              <a:latin typeface="Cambria Math" panose="02040503050406030204" pitchFamily="18" charset="0"/>
                            </a:rPr>
                            <m:t>𝑄</m:t>
                          </m:r>
                        </m:den>
                      </m:f>
                      <m:r>
                        <a:rPr lang="cs-CZ" sz="23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23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3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cs-CZ" sz="2300" i="1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2300" i="1">
                              <a:latin typeface="Cambria Math" panose="02040503050406030204" pitchFamily="18" charset="0"/>
                            </a:rPr>
                            <m:t>𝑃𝑁</m:t>
                          </m:r>
                        </m:num>
                        <m:den>
                          <m:sSub>
                            <m:sSubPr>
                              <m:ctrlPr>
                                <a:rPr lang="cs-CZ" sz="23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3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cs-CZ" sz="23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300" b="1" dirty="0">
                  <a:solidFill>
                    <a:srgbClr val="002060"/>
                  </a:solidFill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300" b="1" dirty="0">
                  <a:solidFill>
                    <a:srgbClr val="002060"/>
                  </a:solidFill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300" b="1" dirty="0">
                  <a:solidFill>
                    <a:srgbClr val="002060"/>
                  </a:solidFill>
                </a:endParaRPr>
              </a:p>
              <a:p>
                <a:pPr marL="0" lvl="1" indent="0" algn="ctr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300" b="1" dirty="0">
                    <a:solidFill>
                      <a:srgbClr val="002060"/>
                    </a:solidFill>
                  </a:rPr>
                  <a:t>k x PN v kalkulaci předběžné ceny = pro kalkulaci výsledné ceny </a:t>
                </a:r>
              </a:p>
              <a:p>
                <a:pPr marL="0" lvl="1" indent="0" algn="ctr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300" b="1" dirty="0">
                    <a:solidFill>
                      <a:srgbClr val="002060"/>
                    </a:solidFill>
                  </a:rPr>
                  <a:t>0,03 x 10 000 000 Kč = </a:t>
                </a:r>
                <a:r>
                  <a:rPr lang="cs-CZ" sz="2300" b="1" dirty="0">
                    <a:solidFill>
                      <a:srgbClr val="C00000"/>
                    </a:solidFill>
                  </a:rPr>
                  <a:t>300 000 Kč v předběžné kalkulaci = 300 000 Kč ve výsledné kalkulaci</a:t>
                </a: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300" b="1" dirty="0">
                  <a:solidFill>
                    <a:srgbClr val="002060"/>
                  </a:solidFill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300" b="1" dirty="0">
                  <a:solidFill>
                    <a:srgbClr val="002060"/>
                  </a:solidFill>
                </a:endParaRPr>
              </a:p>
              <a:p>
                <a:pPr lvl="4"/>
                <a:endParaRPr lang="cs-CZ" sz="4000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CCA22180-483F-40BF-9063-0F30A6D567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778000"/>
                <a:ext cx="11113200" cy="4988560"/>
              </a:xfrm>
              <a:blipFill>
                <a:blip r:embed="rId3"/>
                <a:stretch>
                  <a:fillRect l="-987" t="-12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8551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444000"/>
          </a:xfrm>
        </p:spPr>
        <p:txBody>
          <a:bodyPr>
            <a:normAutofit/>
          </a:bodyPr>
          <a:lstStyle/>
          <a:p>
            <a:r>
              <a:rPr lang="cs-CZ" sz="2400" dirty="0"/>
              <a:t>Produkt „vratky“ - vypořádání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22180-483F-40BF-9063-0F30A6D56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37360"/>
            <a:ext cx="11113200" cy="5029200"/>
          </a:xfrm>
        </p:spPr>
        <p:txBody>
          <a:bodyPr>
            <a:normAutofit fontScale="55000" lnSpcReduction="20000"/>
          </a:bodyPr>
          <a:lstStyle/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sz="2300" b="1" dirty="0">
                <a:solidFill>
                  <a:srgbClr val="002060"/>
                </a:solidFill>
              </a:rPr>
              <a:t>rozdíl mezi skutečnými příjmy a předpokládanými = K faktor </a:t>
            </a:r>
            <a:r>
              <a:rPr lang="cs-CZ" sz="2300" dirty="0">
                <a:solidFill>
                  <a:srgbClr val="002060"/>
                </a:solidFill>
              </a:rPr>
              <a:t>vzniká rozdílem mezi </a:t>
            </a:r>
            <a:endParaRPr lang="cs-CZ" sz="2300" b="1" dirty="0">
              <a:solidFill>
                <a:srgbClr val="002060"/>
              </a:solidFill>
            </a:endParaRP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sz="2300" dirty="0">
                <a:solidFill>
                  <a:srgbClr val="002060"/>
                </a:solidFill>
              </a:rPr>
              <a:t>plánovanými a skutečnými technickými jednotkami</a:t>
            </a:r>
          </a:p>
          <a:p>
            <a:pPr marL="1079200" lvl="5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sz="2300" dirty="0">
                <a:solidFill>
                  <a:srgbClr val="002060"/>
                </a:solidFill>
              </a:rPr>
              <a:t>plánované vs. dodané množství celkem</a:t>
            </a:r>
          </a:p>
          <a:p>
            <a:pPr marL="1079200" lvl="5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sz="2300" dirty="0">
                <a:solidFill>
                  <a:srgbClr val="002060"/>
                </a:solidFill>
              </a:rPr>
              <a:t>plánované vs. dodané množství v produktu „vratky“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sz="2300" dirty="0">
                <a:solidFill>
                  <a:srgbClr val="002060"/>
                </a:solidFill>
              </a:rPr>
              <a:t>plánovanými a skutečnými ekonomicky oprávněnými náklady</a:t>
            </a: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sz="2300" b="1" dirty="0">
              <a:solidFill>
                <a:srgbClr val="002060"/>
              </a:solidFill>
            </a:endParaRP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sz="2300" b="1" dirty="0">
                <a:solidFill>
                  <a:srgbClr val="002060"/>
                </a:solidFill>
              </a:rPr>
              <a:t>K faktor lze vypořádat: 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sz="2300" dirty="0">
                <a:solidFill>
                  <a:srgbClr val="002060"/>
                </a:solidFill>
              </a:rPr>
              <a:t>v kalkulaci výsledné ceny daného roku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sz="2300" dirty="0">
                <a:solidFill>
                  <a:srgbClr val="002060"/>
                </a:solidFill>
              </a:rPr>
              <a:t>v kalkulaci předběžné ceny v následujícím roce po roce, ve kterém K faktor vznikl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sz="2300" dirty="0">
                <a:solidFill>
                  <a:srgbClr val="002060"/>
                </a:solidFill>
              </a:rPr>
              <a:t>v kalkulaci předběžné ceny v druhém následujícím roce po roce, ve kterém K faktor vznikl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sz="2300" b="1" dirty="0">
              <a:solidFill>
                <a:srgbClr val="002060"/>
              </a:solidFill>
            </a:endParaRPr>
          </a:p>
          <a:p>
            <a:pPr marL="0" lvl="1" indent="0" algn="just">
              <a:lnSpc>
                <a:spcPct val="120000"/>
              </a:lnSpc>
              <a:spcBef>
                <a:spcPct val="0"/>
              </a:spcBef>
              <a:buSzTx/>
              <a:buNone/>
            </a:pPr>
            <a:r>
              <a:rPr lang="cs-CZ" sz="2300" dirty="0"/>
              <a:t>	Produkt „vratky“ uplatněn v roce 2025: </a:t>
            </a:r>
          </a:p>
          <a:p>
            <a:pPr lvl="6" algn="just">
              <a:lnSpc>
                <a:spcPct val="120000"/>
              </a:lnSpc>
              <a:spcBef>
                <a:spcPct val="0"/>
              </a:spcBef>
              <a:buSzTx/>
              <a:buFontTx/>
              <a:buChar char="-"/>
            </a:pPr>
            <a:r>
              <a:rPr lang="cs-CZ" sz="2300" b="1" dirty="0">
                <a:solidFill>
                  <a:srgbClr val="002060"/>
                </a:solidFill>
              </a:rPr>
              <a:t>K faktor</a:t>
            </a:r>
            <a:r>
              <a:rPr lang="cs-CZ" sz="2300" b="1" baseline="-25000" dirty="0">
                <a:solidFill>
                  <a:srgbClr val="002060"/>
                </a:solidFill>
              </a:rPr>
              <a:t>2025</a:t>
            </a:r>
            <a:r>
              <a:rPr lang="cs-CZ" sz="2300" baseline="-25000" dirty="0">
                <a:solidFill>
                  <a:srgbClr val="002060"/>
                </a:solidFill>
              </a:rPr>
              <a:t> </a:t>
            </a:r>
            <a:r>
              <a:rPr lang="cs-CZ" sz="2300" dirty="0">
                <a:solidFill>
                  <a:srgbClr val="002060"/>
                </a:solidFill>
              </a:rPr>
              <a:t>lze uplatnit: </a:t>
            </a:r>
          </a:p>
          <a:p>
            <a:pPr marL="1720800" lvl="8" indent="-457200" algn="just">
              <a:lnSpc>
                <a:spcPct val="120000"/>
              </a:lnSpc>
              <a:spcBef>
                <a:spcPct val="0"/>
              </a:spcBef>
              <a:buSzTx/>
              <a:buFont typeface="+mj-lt"/>
              <a:buAutoNum type="alphaLcParenR"/>
            </a:pPr>
            <a:r>
              <a:rPr lang="cs-CZ" sz="2300" dirty="0">
                <a:solidFill>
                  <a:srgbClr val="002060"/>
                </a:solidFill>
              </a:rPr>
              <a:t>v kalkulaci </a:t>
            </a:r>
            <a:r>
              <a:rPr lang="cs-CZ" sz="2300" b="1" dirty="0">
                <a:solidFill>
                  <a:srgbClr val="002060"/>
                </a:solidFill>
              </a:rPr>
              <a:t>výsledné ceny 2025</a:t>
            </a:r>
          </a:p>
          <a:p>
            <a:pPr marL="1720800" lvl="8" indent="-457200" algn="just">
              <a:lnSpc>
                <a:spcPct val="120000"/>
              </a:lnSpc>
              <a:spcBef>
                <a:spcPct val="0"/>
              </a:spcBef>
              <a:buSzTx/>
              <a:buFont typeface="+mj-lt"/>
              <a:buAutoNum type="alphaLcParenR"/>
            </a:pPr>
            <a:r>
              <a:rPr lang="cs-CZ" sz="2300" dirty="0">
                <a:solidFill>
                  <a:srgbClr val="002060"/>
                </a:solidFill>
              </a:rPr>
              <a:t>v kalkulaci </a:t>
            </a:r>
            <a:r>
              <a:rPr lang="cs-CZ" sz="2300" b="1" dirty="0">
                <a:solidFill>
                  <a:srgbClr val="002060"/>
                </a:solidFill>
              </a:rPr>
              <a:t>předběžné ceny 2026 </a:t>
            </a:r>
            <a:r>
              <a:rPr lang="cs-CZ" sz="2300" dirty="0">
                <a:solidFill>
                  <a:srgbClr val="002060"/>
                </a:solidFill>
              </a:rPr>
              <a:t>– v předpokládané hodnotě – rozdíl mezi přepokládanou hodnotou a skutečnou hodnotou nutné uplatnit v kalkulaci předběžné ceny 2027</a:t>
            </a:r>
          </a:p>
          <a:p>
            <a:pPr marL="1720800" lvl="8" indent="-457200" algn="just">
              <a:lnSpc>
                <a:spcPct val="120000"/>
              </a:lnSpc>
              <a:spcBef>
                <a:spcPct val="0"/>
              </a:spcBef>
              <a:buSzTx/>
              <a:buFont typeface="+mj-lt"/>
              <a:buAutoNum type="alphaLcParenR"/>
            </a:pPr>
            <a:r>
              <a:rPr lang="cs-CZ" sz="2300" dirty="0">
                <a:solidFill>
                  <a:srgbClr val="002060"/>
                </a:solidFill>
              </a:rPr>
              <a:t>v kalkulaci </a:t>
            </a:r>
            <a:r>
              <a:rPr lang="cs-CZ" sz="2300" b="1" dirty="0">
                <a:solidFill>
                  <a:srgbClr val="002060"/>
                </a:solidFill>
              </a:rPr>
              <a:t>předběžné ceny 2027 </a:t>
            </a:r>
            <a:r>
              <a:rPr lang="cs-CZ" sz="2300" dirty="0">
                <a:solidFill>
                  <a:srgbClr val="002060"/>
                </a:solidFill>
              </a:rPr>
              <a:t>– ve skutečné hodnotě</a:t>
            </a:r>
          </a:p>
          <a:p>
            <a:pPr marL="1360800" lvl="6" indent="-457200" algn="just">
              <a:lnSpc>
                <a:spcPct val="120000"/>
              </a:lnSpc>
              <a:spcBef>
                <a:spcPct val="0"/>
              </a:spcBef>
              <a:buSzTx/>
              <a:buFont typeface="+mj-lt"/>
              <a:buAutoNum type="alphaLcParenR"/>
            </a:pPr>
            <a:endParaRPr lang="cs-CZ" sz="2300" dirty="0">
              <a:solidFill>
                <a:srgbClr val="002060"/>
              </a:solidFill>
            </a:endParaRPr>
          </a:p>
          <a:p>
            <a:pPr lvl="8" algn="just">
              <a:lnSpc>
                <a:spcPct val="120000"/>
              </a:lnSpc>
              <a:spcBef>
                <a:spcPct val="0"/>
              </a:spcBef>
              <a:buSzTx/>
              <a:buFont typeface="Arial" panose="020B0604020202020204" pitchFamily="34" charset="0"/>
              <a:buChar char="‒"/>
            </a:pPr>
            <a:r>
              <a:rPr lang="cs-CZ" sz="2300" b="1" dirty="0">
                <a:solidFill>
                  <a:srgbClr val="002060"/>
                </a:solidFill>
              </a:rPr>
              <a:t>u b) a c) nutné K faktor a rozdíl mezi předpokládanou a skutečnou hodnotou K faktoru indexovat </a:t>
            </a:r>
            <a:r>
              <a:rPr lang="cs-CZ" sz="2300" dirty="0">
                <a:solidFill>
                  <a:srgbClr val="002060"/>
                </a:solidFill>
              </a:rPr>
              <a:t>o prognózu ukazatele Ceny průmyslových výrobců zveřejněného Českou národní bankou pro rok/roky, ve kterém je K faktor uplatněn</a:t>
            </a:r>
          </a:p>
          <a:p>
            <a:pPr marL="1263600" lvl="8" indent="0" algn="just">
              <a:lnSpc>
                <a:spcPct val="120000"/>
              </a:lnSpc>
              <a:spcBef>
                <a:spcPct val="0"/>
              </a:spcBef>
              <a:buSzTx/>
              <a:buNone/>
            </a:pPr>
            <a:r>
              <a:rPr lang="cs-CZ" sz="2300" b="1" dirty="0">
                <a:solidFill>
                  <a:srgbClr val="002060"/>
                </a:solidFill>
              </a:rPr>
              <a:t>	předběžná cena 2026 – K faktor</a:t>
            </a:r>
            <a:r>
              <a:rPr lang="cs-CZ" sz="2300" b="1" baseline="-25000" dirty="0">
                <a:solidFill>
                  <a:srgbClr val="002060"/>
                </a:solidFill>
              </a:rPr>
              <a:t>2025</a:t>
            </a:r>
            <a:r>
              <a:rPr lang="cs-CZ" sz="2300" b="1" dirty="0">
                <a:solidFill>
                  <a:srgbClr val="002060"/>
                </a:solidFill>
              </a:rPr>
              <a:t> x PPI</a:t>
            </a:r>
            <a:r>
              <a:rPr lang="cs-CZ" sz="2300" b="1" baseline="-25000" dirty="0">
                <a:solidFill>
                  <a:srgbClr val="002060"/>
                </a:solidFill>
              </a:rPr>
              <a:t>2026</a:t>
            </a:r>
            <a:r>
              <a:rPr lang="cs-CZ" sz="2300" b="1" dirty="0">
                <a:solidFill>
                  <a:srgbClr val="002060"/>
                </a:solidFill>
              </a:rPr>
              <a:t>; předběžná cena 2027 – (skutečný K faktor</a:t>
            </a:r>
            <a:r>
              <a:rPr lang="cs-CZ" sz="2300" b="1" baseline="-25000" dirty="0">
                <a:solidFill>
                  <a:srgbClr val="002060"/>
                </a:solidFill>
              </a:rPr>
              <a:t>2025</a:t>
            </a:r>
            <a:r>
              <a:rPr lang="cs-CZ" sz="2300" baseline="-25000" dirty="0">
                <a:solidFill>
                  <a:srgbClr val="002060"/>
                </a:solidFill>
              </a:rPr>
              <a:t> </a:t>
            </a:r>
            <a:r>
              <a:rPr lang="cs-CZ" sz="2300" b="1" dirty="0">
                <a:solidFill>
                  <a:srgbClr val="002060"/>
                </a:solidFill>
              </a:rPr>
              <a:t>– předpokládaný K </a:t>
            </a:r>
            <a:r>
              <a:rPr lang="cs-CZ" sz="2300" b="1">
                <a:solidFill>
                  <a:srgbClr val="002060"/>
                </a:solidFill>
              </a:rPr>
              <a:t>										         faktor</a:t>
            </a:r>
            <a:r>
              <a:rPr lang="cs-CZ" sz="2300" b="1" baseline="-25000">
                <a:solidFill>
                  <a:srgbClr val="002060"/>
                </a:solidFill>
              </a:rPr>
              <a:t>2025</a:t>
            </a:r>
            <a:r>
              <a:rPr lang="cs-CZ" sz="2300" b="1" dirty="0">
                <a:solidFill>
                  <a:srgbClr val="002060"/>
                </a:solidFill>
              </a:rPr>
              <a:t>) x PPI</a:t>
            </a:r>
            <a:r>
              <a:rPr lang="cs-CZ" sz="2300" b="1" baseline="-25000" dirty="0">
                <a:solidFill>
                  <a:srgbClr val="002060"/>
                </a:solidFill>
              </a:rPr>
              <a:t>2027</a:t>
            </a:r>
          </a:p>
          <a:p>
            <a:pPr marL="1263600" lvl="8" indent="0" algn="just">
              <a:lnSpc>
                <a:spcPct val="120000"/>
              </a:lnSpc>
              <a:spcBef>
                <a:spcPct val="0"/>
              </a:spcBef>
              <a:buSzTx/>
              <a:buNone/>
            </a:pPr>
            <a:r>
              <a:rPr lang="cs-CZ" sz="2300" b="1" dirty="0">
                <a:solidFill>
                  <a:srgbClr val="002060"/>
                </a:solidFill>
              </a:rPr>
              <a:t>	předběžná cena 2027 – K faktor</a:t>
            </a:r>
            <a:r>
              <a:rPr lang="cs-CZ" sz="2300" b="1" baseline="-25000" dirty="0">
                <a:solidFill>
                  <a:srgbClr val="002060"/>
                </a:solidFill>
              </a:rPr>
              <a:t>2025</a:t>
            </a:r>
            <a:r>
              <a:rPr lang="cs-CZ" sz="2300" b="1" dirty="0">
                <a:solidFill>
                  <a:srgbClr val="002060"/>
                </a:solidFill>
              </a:rPr>
              <a:t> x PPI</a:t>
            </a:r>
            <a:r>
              <a:rPr lang="cs-CZ" sz="2300" b="1" baseline="-25000" dirty="0">
                <a:solidFill>
                  <a:srgbClr val="002060"/>
                </a:solidFill>
              </a:rPr>
              <a:t>2026</a:t>
            </a:r>
            <a:r>
              <a:rPr lang="cs-CZ" sz="2300" b="1" dirty="0">
                <a:solidFill>
                  <a:srgbClr val="002060"/>
                </a:solidFill>
              </a:rPr>
              <a:t> x PPI</a:t>
            </a:r>
            <a:r>
              <a:rPr lang="cs-CZ" sz="2300" b="1" baseline="-25000" dirty="0">
                <a:solidFill>
                  <a:srgbClr val="002060"/>
                </a:solidFill>
              </a:rPr>
              <a:t>2027</a:t>
            </a:r>
          </a:p>
          <a:p>
            <a:pPr marL="1263600" lvl="8" indent="0" algn="just">
              <a:lnSpc>
                <a:spcPct val="120000"/>
              </a:lnSpc>
              <a:spcBef>
                <a:spcPct val="0"/>
              </a:spcBef>
              <a:buSzTx/>
              <a:buNone/>
            </a:pPr>
            <a:endParaRPr lang="cs-CZ" sz="2300" b="1" baseline="-25000" dirty="0">
              <a:solidFill>
                <a:srgbClr val="002060"/>
              </a:solidFill>
            </a:endParaRPr>
          </a:p>
          <a:p>
            <a:pPr lvl="6" algn="just">
              <a:lnSpc>
                <a:spcPct val="120000"/>
              </a:lnSpc>
              <a:spcBef>
                <a:spcPct val="0"/>
              </a:spcBef>
              <a:buSzTx/>
              <a:buFontTx/>
              <a:buChar char="-"/>
            </a:pPr>
            <a:r>
              <a:rPr lang="cs-CZ" sz="2400" b="1" dirty="0">
                <a:solidFill>
                  <a:srgbClr val="C00000"/>
                </a:solidFill>
              </a:rPr>
              <a:t>!co je uplatněno v předběžné ceně, je uplatněno i ve výsledné!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0792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444000"/>
          </a:xfrm>
        </p:spPr>
        <p:txBody>
          <a:bodyPr>
            <a:normAutofit/>
          </a:bodyPr>
          <a:lstStyle/>
          <a:p>
            <a:r>
              <a:rPr lang="cs-CZ" sz="2400" dirty="0"/>
              <a:t>Produkt „vratky“ – vypořádání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22180-483F-40BF-9063-0F30A6D56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37360"/>
            <a:ext cx="11113200" cy="5029200"/>
          </a:xfrm>
        </p:spPr>
        <p:txBody>
          <a:bodyPr>
            <a:normAutofit/>
          </a:bodyPr>
          <a:lstStyle/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sz="2300" b="1" dirty="0">
                <a:solidFill>
                  <a:srgbClr val="002060"/>
                </a:solidFill>
              </a:rPr>
              <a:t>pokud dodavatel vypořádává K faktor v jiném roce, než ve kterém vznikl, nesmí dojít k úpravě rozsahu cenové lokality</a:t>
            </a: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sz="2300" dirty="0">
              <a:solidFill>
                <a:srgbClr val="002060"/>
              </a:solidFill>
            </a:endParaRP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sz="2400" dirty="0">
                <a:solidFill>
                  <a:srgbClr val="002060"/>
                </a:solidFill>
              </a:rPr>
              <a:t>pokud dodavatel vypořádává K faktor v jiném roce a dojde ke změně rozsahu cenové lokality z důvodu sloučení, rozdělení, prodeje podniku nebo části, pak: 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sz="2400" dirty="0">
                <a:solidFill>
                  <a:srgbClr val="002060"/>
                </a:solidFill>
              </a:rPr>
              <a:t>při dělení se dělí K faktor dle množství dodané tepelné energie náležících do jednotlivých cenových lokalit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sz="2400" dirty="0">
                <a:solidFill>
                  <a:srgbClr val="002060"/>
                </a:solidFill>
              </a:rPr>
              <a:t>při slučování se K faktor sčítá z jednotlivých cenových lokalit</a:t>
            </a:r>
            <a:endParaRPr lang="cs-CZ" sz="2400" dirty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0109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444000"/>
          </a:xfrm>
        </p:spPr>
        <p:txBody>
          <a:bodyPr>
            <a:normAutofit/>
          </a:bodyPr>
          <a:lstStyle/>
          <a:p>
            <a:r>
              <a:rPr lang="cs-CZ" sz="2400" dirty="0"/>
              <a:t>motivace k dlouhodobým investicím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22180-483F-40BF-9063-0F30A6D56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37360"/>
            <a:ext cx="11113200" cy="5029200"/>
          </a:xfrm>
        </p:spPr>
        <p:txBody>
          <a:bodyPr>
            <a:normAutofit/>
          </a:bodyPr>
          <a:lstStyle/>
          <a:p>
            <a:pPr marL="0" lvl="1" indent="0" algn="just">
              <a:lnSpc>
                <a:spcPct val="120000"/>
              </a:lnSpc>
              <a:spcBef>
                <a:spcPct val="0"/>
              </a:spcBef>
              <a:buSzTx/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b="1" dirty="0">
                <a:solidFill>
                  <a:srgbClr val="C00000"/>
                </a:solidFill>
              </a:rPr>
              <a:t>Cíl: 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/>
              <a:t>snížení motivace k obnově starého zařízení s nízkou účinností 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vytvoření vazby výše zisku a vývoje ekonomických ukazatelů, aktuálnímu stavu ekonomiky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7299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799" y="908550"/>
            <a:ext cx="11113200" cy="840240"/>
          </a:xfrm>
        </p:spPr>
        <p:txBody>
          <a:bodyPr>
            <a:normAutofit/>
          </a:bodyPr>
          <a:lstStyle/>
          <a:p>
            <a:r>
              <a:rPr lang="cs-CZ" sz="2800" dirty="0"/>
              <a:t>Novinky v teplárenství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22180-483F-40BF-9063-0F30A6D56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799" y="1921510"/>
            <a:ext cx="11113200" cy="4652010"/>
          </a:xfrm>
        </p:spPr>
        <p:txBody>
          <a:bodyPr>
            <a:normAutofit fontScale="92500" lnSpcReduction="20000"/>
          </a:bodyPr>
          <a:lstStyle/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b="1" dirty="0"/>
              <a:t>Energetický zákon</a:t>
            </a:r>
            <a:r>
              <a:rPr lang="cs-CZ" dirty="0"/>
              <a:t>: 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novela 469/2023 Sb.</a:t>
            </a:r>
          </a:p>
          <a:p>
            <a:pPr marL="1079200" lvl="5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nově § 11 odst. 11</a:t>
            </a:r>
          </a:p>
          <a:p>
            <a:pPr marL="1439200" lvl="7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Držitel licence na výrobu nebo rozvod tepelné energie </a:t>
            </a:r>
            <a:r>
              <a:rPr lang="cs-CZ" b="1" dirty="0">
                <a:solidFill>
                  <a:srgbClr val="002060"/>
                </a:solidFill>
              </a:rPr>
              <a:t>vyúčtovává</a:t>
            </a:r>
            <a:r>
              <a:rPr lang="cs-CZ" dirty="0">
                <a:solidFill>
                  <a:srgbClr val="002060"/>
                </a:solidFill>
              </a:rPr>
              <a:t> dodávku tepelné energie </a:t>
            </a:r>
            <a:r>
              <a:rPr lang="cs-CZ" b="1" dirty="0">
                <a:solidFill>
                  <a:srgbClr val="002060"/>
                </a:solidFill>
              </a:rPr>
              <a:t>za zúčtovací období, jehož délka nesmí přesáhnout 12 kalendářních měsíců </a:t>
            </a:r>
            <a:r>
              <a:rPr lang="cs-CZ" dirty="0">
                <a:solidFill>
                  <a:srgbClr val="002060"/>
                </a:solidFill>
              </a:rPr>
              <a:t>po sobě následujících, </a:t>
            </a:r>
            <a:r>
              <a:rPr lang="cs-CZ" b="1" dirty="0">
                <a:solidFill>
                  <a:srgbClr val="002060"/>
                </a:solidFill>
              </a:rPr>
              <a:t>vždy však k 31. prosinci kalendářního roku</a:t>
            </a:r>
            <a:r>
              <a:rPr lang="cs-CZ" dirty="0">
                <a:solidFill>
                  <a:srgbClr val="002060"/>
                </a:solidFill>
              </a:rPr>
              <a:t>, který je posledním dnem zúčtovacího období. Zúčtovací období končí vždy dnem ukončení dodávky tepelné energie. Držitel licence na výrobu nebo rozvod tepelné energie je </a:t>
            </a:r>
            <a:r>
              <a:rPr lang="cs-CZ" b="1" dirty="0">
                <a:solidFill>
                  <a:srgbClr val="002060"/>
                </a:solidFill>
              </a:rPr>
              <a:t>povinen poskytnout vyúčtování</a:t>
            </a:r>
            <a:r>
              <a:rPr lang="cs-CZ" dirty="0">
                <a:solidFill>
                  <a:srgbClr val="002060"/>
                </a:solidFill>
              </a:rPr>
              <a:t> dodávky tepelné energie za zúčtovací období nejpozději </a:t>
            </a:r>
            <a:r>
              <a:rPr lang="cs-CZ" b="1" dirty="0">
                <a:solidFill>
                  <a:srgbClr val="002060"/>
                </a:solidFill>
              </a:rPr>
              <a:t>do 28. února následujícího roku, pokud se s odběratelem nedohodne jinak</a:t>
            </a:r>
            <a:r>
              <a:rPr lang="cs-CZ" dirty="0">
                <a:solidFill>
                  <a:srgbClr val="002060"/>
                </a:solidFill>
              </a:rPr>
              <a:t>. </a:t>
            </a:r>
            <a:r>
              <a:rPr lang="cs-CZ" b="1" dirty="0">
                <a:solidFill>
                  <a:srgbClr val="002060"/>
                </a:solidFill>
              </a:rPr>
              <a:t>Končí-li zúčtovací období k jinému dni než k 31. prosinci</a:t>
            </a:r>
            <a:r>
              <a:rPr lang="cs-CZ" dirty="0">
                <a:solidFill>
                  <a:srgbClr val="002060"/>
                </a:solidFill>
              </a:rPr>
              <a:t>, provede dodavatel tepelné energie vyúčtování dodávky tepelné energie </a:t>
            </a:r>
            <a:r>
              <a:rPr lang="cs-CZ" b="1" dirty="0">
                <a:solidFill>
                  <a:srgbClr val="002060"/>
                </a:solidFill>
              </a:rPr>
              <a:t>vždy k poslednímu dni tohoto zúčtovacího období a poskytne vyúčtování</a:t>
            </a:r>
            <a:r>
              <a:rPr lang="cs-CZ" dirty="0">
                <a:solidFill>
                  <a:srgbClr val="002060"/>
                </a:solidFill>
              </a:rPr>
              <a:t> dodávky tepelné energie </a:t>
            </a:r>
            <a:r>
              <a:rPr lang="cs-CZ" b="1" dirty="0">
                <a:solidFill>
                  <a:srgbClr val="002060"/>
                </a:solidFill>
              </a:rPr>
              <a:t>nejpozději do konce následujícího kalendářního měsíce.</a:t>
            </a:r>
          </a:p>
          <a:p>
            <a:pPr marL="1079200" lvl="5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b="1" dirty="0">
                <a:solidFill>
                  <a:srgbClr val="002060"/>
                </a:solidFill>
              </a:rPr>
              <a:t>Ukončení dodávky v průběhu kalendářního roku – předběžná vs. výsledná cena?</a:t>
            </a:r>
            <a:endParaRPr lang="cs-CZ" dirty="0">
              <a:solidFill>
                <a:srgbClr val="002060"/>
              </a:solidFill>
            </a:endParaRP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dirty="0">
              <a:solidFill>
                <a:srgbClr val="002060"/>
              </a:solidFill>
            </a:endParaRP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dirty="0">
              <a:solidFill>
                <a:srgbClr val="002060"/>
              </a:solidFill>
            </a:endParaRPr>
          </a:p>
          <a:p>
            <a:pPr marL="363600" lvl="3" indent="0" algn="just">
              <a:lnSpc>
                <a:spcPct val="120000"/>
              </a:lnSpc>
              <a:spcBef>
                <a:spcPct val="0"/>
              </a:spcBef>
              <a:buSzTx/>
              <a:buNone/>
            </a:pPr>
            <a:endParaRPr lang="cs-CZ" dirty="0"/>
          </a:p>
          <a:p>
            <a:pPr marL="1619200" lvl="8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dirty="0">
              <a:solidFill>
                <a:srgbClr val="C00000"/>
              </a:solidFill>
            </a:endParaRPr>
          </a:p>
          <a:p>
            <a:pPr marL="72900" indent="-270000">
              <a:lnSpc>
                <a:spcPct val="70000"/>
              </a:lnSpc>
              <a:buBlip>
                <a:blip r:embed="rId3"/>
              </a:buBlip>
            </a:pPr>
            <a:endParaRPr lang="cs-CZ" dirty="0"/>
          </a:p>
          <a:p>
            <a:pPr marL="72900" indent="-270000">
              <a:lnSpc>
                <a:spcPct val="70000"/>
              </a:lnSpc>
              <a:buBlip>
                <a:blip r:embed="rId3"/>
              </a:buBlip>
            </a:pPr>
            <a:endParaRPr lang="cs-CZ" dirty="0"/>
          </a:p>
          <a:p>
            <a:pPr marL="72900" indent="-270000">
              <a:lnSpc>
                <a:spcPct val="70000"/>
              </a:lnSpc>
              <a:buBlip>
                <a:blip r:embed="rId3"/>
              </a:buBlip>
            </a:pPr>
            <a:endParaRPr lang="cs-CZ" dirty="0"/>
          </a:p>
          <a:p>
            <a:pPr>
              <a:lnSpc>
                <a:spcPct val="70000"/>
              </a:lnSpc>
            </a:pPr>
            <a:endParaRPr lang="cs-CZ" sz="1400" dirty="0"/>
          </a:p>
          <a:p>
            <a:pPr marL="72900" indent="-270000">
              <a:lnSpc>
                <a:spcPct val="70000"/>
              </a:lnSpc>
              <a:buBlip>
                <a:blip r:embed="rId3"/>
              </a:buBlip>
            </a:pPr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4352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444000"/>
          </a:xfrm>
        </p:spPr>
        <p:txBody>
          <a:bodyPr>
            <a:normAutofit/>
          </a:bodyPr>
          <a:lstStyle/>
          <a:p>
            <a:r>
              <a:rPr lang="cs-CZ" sz="2400" dirty="0"/>
              <a:t>kalkulace přiměřeného zisku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CCA22180-483F-40BF-9063-0F30A6D567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737360"/>
                <a:ext cx="11113200" cy="5029200"/>
              </a:xfrm>
            </p:spPr>
            <p:txBody>
              <a:bodyPr>
                <a:normAutofit fontScale="55000" lnSpcReduction="20000"/>
              </a:bodyPr>
              <a:lstStyle/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500" i="1"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e>
                        <m:sub>
                          <m:r>
                            <a:rPr lang="en-US" sz="2500" i="1">
                              <a:latin typeface="Cambria Math" panose="02040503050406030204" pitchFamily="18" charset="0"/>
                            </a:rPr>
                            <m:t>𝑠𝑢𝑚</m:t>
                          </m:r>
                        </m:sub>
                      </m:sSub>
                      <m:r>
                        <a:rPr lang="en-US" sz="250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grow m:val="on"/>
                          <m:ctrlPr>
                            <a:rPr lang="cs-CZ" sz="25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5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cs-CZ" sz="25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25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cs-CZ" sz="2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500" i="1">
                                  <a:latin typeface="Cambria Math" panose="02040503050406030204" pitchFamily="18" charset="0"/>
                                </a:rPr>
                                <m:t>𝐶𝐴𝑃𝐸𝑋</m:t>
                              </m:r>
                            </m:e>
                            <m:sub>
                              <m:r>
                                <a:rPr lang="cs-CZ" sz="25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cs-CZ" sz="2500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cs-CZ" sz="25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5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5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25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5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 sz="250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2500" i="1">
                              <a:latin typeface="Cambria Math" panose="02040503050406030204" pitchFamily="18" charset="0"/>
                            </a:rPr>
                            <m:t>0,065</m:t>
                          </m:r>
                        </m:e>
                      </m:nary>
                    </m:oMath>
                  </m:oMathPara>
                </a14:m>
                <a:endParaRPr lang="cs-CZ" sz="2500" dirty="0"/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500" dirty="0">
                  <a:solidFill>
                    <a:srgbClr val="002060"/>
                  </a:solidFill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sz="2500" b="1" dirty="0">
                    <a:solidFill>
                      <a:srgbClr val="002060"/>
                    </a:solidFill>
                  </a:rPr>
                  <a:t>CAPEX	</a:t>
                </a:r>
                <a:r>
                  <a:rPr lang="cs-CZ" sz="2500" dirty="0">
                    <a:solidFill>
                      <a:srgbClr val="002060"/>
                    </a:solidFill>
                  </a:rPr>
                  <a:t>pořizovací cena majetku; bez: </a:t>
                </a: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500" dirty="0">
                    <a:solidFill>
                      <a:srgbClr val="002060"/>
                    </a:solidFill>
                  </a:rPr>
                  <a:t>		pozemků</a:t>
                </a: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500" dirty="0">
                    <a:solidFill>
                      <a:srgbClr val="002060"/>
                    </a:solidFill>
                  </a:rPr>
                  <a:t>		pronajatého majetku  ve správní režii</a:t>
                </a: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500" dirty="0">
                    <a:solidFill>
                      <a:srgbClr val="002060"/>
                    </a:solidFill>
                  </a:rPr>
                  <a:t>		dotací</a:t>
                </a: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sz="2500" b="1" dirty="0">
                    <a:solidFill>
                      <a:srgbClr val="002060"/>
                    </a:solidFill>
                  </a:rPr>
                  <a:t>t</a:t>
                </a:r>
                <a:r>
                  <a:rPr lang="cs-CZ" sz="2500" dirty="0">
                    <a:solidFill>
                      <a:srgbClr val="002060"/>
                    </a:solidFill>
                  </a:rPr>
                  <a:t>		počet ukončených let od aktivace majetku; od </a:t>
                </a:r>
                <a:r>
                  <a:rPr lang="cs-CZ" sz="2500" b="1" dirty="0">
                    <a:solidFill>
                      <a:srgbClr val="002060"/>
                    </a:solidFill>
                  </a:rPr>
                  <a:t>0 do 29</a:t>
                </a: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500" b="1" dirty="0">
                    <a:solidFill>
                      <a:srgbClr val="002060"/>
                    </a:solidFill>
                  </a:rPr>
                  <a:t>		</a:t>
                </a:r>
                <a:r>
                  <a:rPr lang="cs-CZ" sz="2500" dirty="0">
                    <a:solidFill>
                      <a:srgbClr val="002060"/>
                    </a:solidFill>
                  </a:rPr>
                  <a:t>kalkulace klouzavě – vztaženo k roku, pro který se kalkuluje zisk</a:t>
                </a: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sz="2500" b="1" dirty="0">
                    <a:solidFill>
                      <a:srgbClr val="002060"/>
                    </a:solidFill>
                  </a:rPr>
                  <a:t>i		</a:t>
                </a:r>
                <a:r>
                  <a:rPr lang="cs-CZ" sz="2500" dirty="0">
                    <a:solidFill>
                      <a:srgbClr val="002060"/>
                    </a:solidFill>
                  </a:rPr>
                  <a:t>faktor časové hodnoty peněz</a:t>
                </a: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500" dirty="0">
                    <a:solidFill>
                      <a:srgbClr val="002060"/>
                    </a:solidFill>
                  </a:rPr>
                  <a:t>		do roku 2021 včetně = 0,020</a:t>
                </a: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500" dirty="0">
                    <a:solidFill>
                      <a:srgbClr val="002060"/>
                    </a:solidFill>
                  </a:rPr>
                  <a:t>		2022 až 2024 včetně = 0,060</a:t>
                </a: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500" dirty="0">
                    <a:solidFill>
                      <a:srgbClr val="002060"/>
                    </a:solidFill>
                  </a:rPr>
                  <a:t>		2025 = 0,018</a:t>
                </a: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500" dirty="0">
                    <a:solidFill>
                      <a:srgbClr val="002060"/>
                    </a:solidFill>
                  </a:rPr>
                  <a:t>		2026 a dále</a:t>
                </a: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5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5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cs-CZ" sz="25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cs-CZ" sz="25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25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5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0,004+0,6×</m:t>
                          </m:r>
                          <m:f>
                            <m:fPr>
                              <m:ctrlPr>
                                <a:rPr lang="cs-CZ" sz="25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25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5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𝐼𝑃𝑉</m:t>
                                  </m:r>
                                </m:e>
                                <m:sub>
                                  <m:r>
                                    <a:rPr lang="cs-CZ" sz="25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cs-CZ" sz="25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sub>
                              </m:sSub>
                              <m:r>
                                <a:rPr lang="cs-CZ" sz="25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cs-CZ" sz="25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5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𝐼𝑃𝑉</m:t>
                                  </m:r>
                                </m:e>
                                <m:sub>
                                  <m:r>
                                    <a:rPr lang="cs-CZ" sz="25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cs-CZ" sz="25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  <m:r>
                                <a:rPr lang="cs-CZ" sz="25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cs-CZ" sz="25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5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𝐼𝑃𝑉</m:t>
                                  </m:r>
                                </m:e>
                                <m:sub>
                                  <m:r>
                                    <a:rPr lang="cs-CZ" sz="25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cs-CZ" sz="25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cs-CZ" sz="2500" b="1" dirty="0">
                  <a:solidFill>
                    <a:srgbClr val="002060"/>
                  </a:solidFill>
                </a:endParaRP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500" b="1" dirty="0">
                  <a:solidFill>
                    <a:srgbClr val="002060"/>
                  </a:solidFill>
                </a:endParaRPr>
              </a:p>
              <a:p>
                <a:pPr marL="719200" lvl="3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sz="2500" b="1" dirty="0">
                    <a:solidFill>
                      <a:srgbClr val="002060"/>
                    </a:solidFill>
                  </a:rPr>
                  <a:t>IPV	</a:t>
                </a:r>
                <a:r>
                  <a:rPr lang="cs-CZ" sz="2500" dirty="0">
                    <a:solidFill>
                      <a:srgbClr val="002060"/>
                    </a:solidFill>
                  </a:rPr>
                  <a:t>ukazatel Ceny průmyslových výrobců zveřejněný Českou národní bankou</a:t>
                </a:r>
              </a:p>
              <a:p>
                <a:pPr marL="719200" lvl="3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sz="2500" b="1" dirty="0">
                    <a:solidFill>
                      <a:srgbClr val="002060"/>
                    </a:solidFill>
                  </a:rPr>
                  <a:t>y</a:t>
                </a:r>
                <a:r>
                  <a:rPr lang="cs-CZ" sz="2500" dirty="0">
                    <a:solidFill>
                      <a:srgbClr val="002060"/>
                    </a:solidFill>
                  </a:rPr>
                  <a:t>		kalendářní rok pro který se kalkuluje cena tepelné energie</a:t>
                </a:r>
              </a:p>
              <a:p>
                <a:pPr marL="539200" lvl="2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500" b="1" dirty="0">
                  <a:solidFill>
                    <a:srgbClr val="002060"/>
                  </a:solidFill>
                </a:endParaRPr>
              </a:p>
              <a:p>
                <a:pPr marL="719200" lvl="3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sz="2500" b="1" dirty="0">
                    <a:solidFill>
                      <a:srgbClr val="002060"/>
                    </a:solidFill>
                  </a:rPr>
                  <a:t>přičemž nabývá nejméně hodnoty 0,010 a nejvýše hodnoty 0,060</a:t>
                </a: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500" dirty="0">
                  <a:solidFill>
                    <a:srgbClr val="002060"/>
                  </a:solidFill>
                </a:endParaRP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400" dirty="0">
                  <a:solidFill>
                    <a:srgbClr val="002060"/>
                  </a:solidFill>
                </a:endParaRP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400" dirty="0">
                  <a:solidFill>
                    <a:srgbClr val="002060"/>
                  </a:solidFill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400" dirty="0">
                  <a:solidFill>
                    <a:srgbClr val="002060"/>
                  </a:solidFill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400" dirty="0">
                  <a:solidFill>
                    <a:srgbClr val="002060"/>
                  </a:solidFill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CCA22180-483F-40BF-9063-0F30A6D567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737360"/>
                <a:ext cx="11113200" cy="5029200"/>
              </a:xfrm>
              <a:blipFill>
                <a:blip r:embed="rId3"/>
                <a:stretch>
                  <a:fillRect l="-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6301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444000"/>
          </a:xfrm>
        </p:spPr>
        <p:txBody>
          <a:bodyPr>
            <a:normAutofit/>
          </a:bodyPr>
          <a:lstStyle/>
          <a:p>
            <a:r>
              <a:rPr lang="cs-CZ" sz="2400" dirty="0"/>
              <a:t>kalkulace přiměřeného zisku – příklad 1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CCA22180-483F-40BF-9063-0F30A6D567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737360"/>
                <a:ext cx="11113200" cy="5029200"/>
              </a:xfrm>
            </p:spPr>
            <p:txBody>
              <a:bodyPr>
                <a:normAutofit fontScale="70000" lnSpcReduction="20000"/>
              </a:bodyPr>
              <a:lstStyle/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500" b="1" dirty="0">
                  <a:solidFill>
                    <a:srgbClr val="002060"/>
                  </a:solidFill>
                </a:endParaRP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500" b="1" dirty="0">
                  <a:solidFill>
                    <a:srgbClr val="002060"/>
                  </a:solidFill>
                </a:endParaRP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500" b="1" dirty="0">
                    <a:solidFill>
                      <a:srgbClr val="002060"/>
                    </a:solidFill>
                  </a:rPr>
                  <a:t>Majetek uvedený do provozu v roce </a:t>
                </a:r>
                <a:r>
                  <a:rPr lang="cs-CZ" sz="2500" b="1" dirty="0">
                    <a:solidFill>
                      <a:srgbClr val="C00000"/>
                    </a:solidFill>
                  </a:rPr>
                  <a:t>1980 </a:t>
                </a:r>
                <a:r>
                  <a:rPr lang="cs-CZ" sz="2500" b="1" dirty="0">
                    <a:solidFill>
                      <a:srgbClr val="002060"/>
                    </a:solidFill>
                  </a:rPr>
                  <a:t>v hodnotě 15 000 000 Kč</a:t>
                </a: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500" b="1" dirty="0">
                  <a:solidFill>
                    <a:srgbClr val="002060"/>
                  </a:solidFill>
                </a:endParaRP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500" b="1" dirty="0">
                  <a:solidFill>
                    <a:srgbClr val="C00000"/>
                  </a:solidFill>
                </a:endParaRPr>
              </a:p>
              <a:p>
                <a:pPr marL="0" lvl="1" indent="0" algn="ctr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500" b="1" dirty="0">
                    <a:solidFill>
                      <a:srgbClr val="002060"/>
                    </a:solidFill>
                  </a:rPr>
                  <a:t>Kalkulace přiměřeného zisku pro rok </a:t>
                </a:r>
                <a:r>
                  <a:rPr lang="cs-CZ" sz="2500" b="1" dirty="0">
                    <a:solidFill>
                      <a:srgbClr val="C00000"/>
                    </a:solidFill>
                  </a:rPr>
                  <a:t>2025</a:t>
                </a:r>
              </a:p>
              <a:p>
                <a:pPr marL="0" lvl="1" indent="0" algn="ctr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500" dirty="0">
                  <a:solidFill>
                    <a:srgbClr val="C00000"/>
                  </a:solidFill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sz="2500" dirty="0">
                    <a:solidFill>
                      <a:srgbClr val="002060"/>
                    </a:solidFill>
                  </a:rPr>
                  <a:t>Počet ukončených let od aktivace – 30; </a:t>
                </a:r>
                <a:r>
                  <a:rPr lang="cs-CZ" sz="2500" b="1" dirty="0">
                    <a:solidFill>
                      <a:srgbClr val="002060"/>
                    </a:solidFill>
                  </a:rPr>
                  <a:t>pro účely regulace majetek uvedený do provozu v roce 1996</a:t>
                </a: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500" b="1" dirty="0">
                  <a:solidFill>
                    <a:srgbClr val="002060"/>
                  </a:solidFill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5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500" b="1" i="1">
                            <a:latin typeface="Cambria Math" panose="02040503050406030204" pitchFamily="18" charset="0"/>
                          </a:rPr>
                          <m:t>𝒛𝒊𝒔𝒌</m:t>
                        </m:r>
                      </m:e>
                      <m:sub>
                        <m:r>
                          <a:rPr lang="cs-CZ" sz="2500" b="1" i="1" smtClean="0">
                            <a:latin typeface="Cambria Math" panose="02040503050406030204" pitchFamily="18" charset="0"/>
                          </a:rPr>
                          <m:t>𝟐𝟎𝟐𝟓</m:t>
                        </m:r>
                      </m:sub>
                    </m:sSub>
                    <m:r>
                      <a:rPr lang="en-US" sz="250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500" b="0" i="0" smtClean="0">
                        <a:latin typeface="Cambria Math" panose="02040503050406030204" pitchFamily="18" charset="0"/>
                      </a:rPr>
                      <m:t>15 000 000</m:t>
                    </m:r>
                    <m:r>
                      <a:rPr lang="en-US" sz="2500" smtClean="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500" dirty="0"/>
                      <m:t> </m:t>
                    </m:r>
                    <m:sSup>
                      <m:sSupPr>
                        <m:ctrlPr>
                          <a:rPr lang="cs-CZ" sz="25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5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5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cs-CZ" sz="2500" b="0" i="1" smtClean="0">
                                <a:latin typeface="Cambria Math" panose="02040503050406030204" pitchFamily="18" charset="0"/>
                              </a:rPr>
                              <m:t>0,0</m:t>
                            </m:r>
                            <m:r>
                              <a:rPr lang="cs-CZ" sz="25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cs-CZ" sz="25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</m:e>
                      <m:sup>
                        <m:r>
                          <a:rPr lang="cs-CZ" sz="25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sup>
                    </m:sSup>
                    <m:r>
                      <a:rPr lang="en-US" sz="250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500" dirty="0"/>
                      <m:t> </m:t>
                    </m:r>
                    <m:sSup>
                      <m:sSupPr>
                        <m:ctrlPr>
                          <a:rPr lang="cs-CZ" sz="25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5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5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cs-CZ" sz="2500" b="0" i="1" smtClean="0">
                                <a:latin typeface="Cambria Math" panose="02040503050406030204" pitchFamily="18" charset="0"/>
                              </a:rPr>
                              <m:t>0,060</m:t>
                            </m:r>
                          </m:e>
                        </m:d>
                      </m:e>
                      <m:sup>
                        <m:r>
                          <a:rPr lang="cs-CZ" sz="25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50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500" dirty="0"/>
                      <m:t> </m:t>
                    </m:r>
                    <m:r>
                      <a:rPr lang="cs-CZ" sz="2500" b="0" i="0" dirty="0" smtClean="0">
                        <a:latin typeface="Cambria Math" panose="02040503050406030204" pitchFamily="18" charset="0"/>
                      </a:rPr>
                      <m:t>(1+0,018)</m:t>
                    </m:r>
                    <m:r>
                      <a:rPr lang="en-US" sz="250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500" dirty="0"/>
                      <m:t> </m:t>
                    </m:r>
                    <m:r>
                      <a:rPr lang="cs-CZ" sz="2500" i="1">
                        <a:latin typeface="Cambria Math" panose="02040503050406030204" pitchFamily="18" charset="0"/>
                      </a:rPr>
                      <m:t>0,065</m:t>
                    </m:r>
                  </m:oMath>
                </a14:m>
                <a:r>
                  <a:rPr lang="cs-CZ" sz="2500" b="1" dirty="0">
                    <a:solidFill>
                      <a:srgbClr val="002060"/>
                    </a:solidFill>
                  </a:rPr>
                  <a:t> </a:t>
                </a:r>
                <a:r>
                  <a:rPr lang="cs-CZ" sz="2500" b="1" i="1" dirty="0">
                    <a:solidFill>
                      <a:srgbClr val="002060"/>
                    </a:solidFill>
                  </a:rPr>
                  <a:t>= 1 939 430,78 Kč</a:t>
                </a: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500" b="1" i="1" dirty="0">
                  <a:solidFill>
                    <a:srgbClr val="002060"/>
                  </a:solidFill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5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500" b="1" i="1">
                            <a:latin typeface="Cambria Math" panose="02040503050406030204" pitchFamily="18" charset="0"/>
                          </a:rPr>
                          <m:t>𝒛𝒊𝒔𝒌</m:t>
                        </m:r>
                      </m:e>
                      <m:sub>
                        <m:r>
                          <a:rPr lang="cs-CZ" sz="2500" b="1" i="1">
                            <a:latin typeface="Cambria Math" panose="02040503050406030204" pitchFamily="18" charset="0"/>
                          </a:rPr>
                          <m:t>𝟐𝟎𝟐𝟓</m:t>
                        </m:r>
                      </m:sub>
                    </m:sSub>
                    <m:r>
                      <a:rPr lang="en-US" sz="250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500">
                        <a:latin typeface="Cambria Math" panose="02040503050406030204" pitchFamily="18" charset="0"/>
                      </a:rPr>
                      <m:t>15 000 000</m:t>
                    </m:r>
                    <m:r>
                      <a:rPr lang="en-US" sz="250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500" dirty="0"/>
                      <m:t> </m:t>
                    </m:r>
                    <m:d>
                      <m:dPr>
                        <m:ctrlPr>
                          <a:rPr lang="cs-CZ" sz="25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500" dirty="0">
                            <a:latin typeface="Cambria Math" panose="02040503050406030204" pitchFamily="18" charset="0"/>
                          </a:rPr>
                          <m:t>1+0,0</m:t>
                        </m:r>
                        <m:r>
                          <a:rPr lang="cs-CZ" sz="2500" b="0" i="0" dirty="0" smtClean="0">
                            <a:latin typeface="Cambria Math" panose="02040503050406030204" pitchFamily="18" charset="0"/>
                          </a:rPr>
                          <m:t>20</m:t>
                        </m:r>
                      </m:e>
                    </m:d>
                    <m:r>
                      <a:rPr lang="cs-CZ" sz="2500" b="1" i="0" baseline="-25000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𝟏𝟗𝟗𝟕</m:t>
                    </m:r>
                    <m:r>
                      <a:rPr lang="en-US" sz="250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500" dirty="0"/>
                      <m:t> </m:t>
                    </m:r>
                    <m:d>
                      <m:dPr>
                        <m:ctrlPr>
                          <a:rPr lang="cs-CZ" sz="25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500" dirty="0">
                            <a:latin typeface="Cambria Math" panose="02040503050406030204" pitchFamily="18" charset="0"/>
                          </a:rPr>
                          <m:t>1+0,0</m:t>
                        </m:r>
                        <m:r>
                          <a:rPr lang="cs-CZ" sz="2500" dirty="0">
                            <a:latin typeface="Cambria Math" panose="02040503050406030204" pitchFamily="18" charset="0"/>
                          </a:rPr>
                          <m:t>20</m:t>
                        </m:r>
                      </m:e>
                    </m:d>
                    <m:r>
                      <a:rPr lang="cs-CZ" sz="2500" baseline="-25000" dirty="0">
                        <a:latin typeface="Cambria Math" panose="02040503050406030204" pitchFamily="18" charset="0"/>
                      </a:rPr>
                      <m:t>199</m:t>
                    </m:r>
                    <m:r>
                      <a:rPr lang="cs-CZ" sz="2500" b="0" i="0" baseline="-25000" dirty="0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250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500" dirty="0" smtClean="0"/>
                      <m:t> </m:t>
                    </m:r>
                    <m:r>
                      <a:rPr lang="cs-CZ" sz="2500" b="0" i="1" dirty="0" smtClean="0"/>
                      <m:t>…</m:t>
                    </m:r>
                    <m:r>
                      <a:rPr lang="cs-CZ" sz="25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500"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cs-CZ" sz="25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5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cs-CZ" sz="2500" b="0" i="0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2500" dirty="0">
                            <a:latin typeface="Cambria Math" panose="02040503050406030204" pitchFamily="18" charset="0"/>
                          </a:rPr>
                          <m:t>0,0</m:t>
                        </m:r>
                        <m:r>
                          <a:rPr lang="cs-CZ" sz="2500" dirty="0">
                            <a:latin typeface="Cambria Math" panose="02040503050406030204" pitchFamily="18" charset="0"/>
                          </a:rPr>
                          <m:t>20</m:t>
                        </m:r>
                      </m:e>
                    </m:d>
                    <m:r>
                      <a:rPr lang="cs-CZ" sz="2500" b="0" i="0" baseline="-25000" dirty="0" smtClean="0">
                        <a:latin typeface="Cambria Math" panose="02040503050406030204" pitchFamily="18" charset="0"/>
                      </a:rPr>
                      <m:t>2021</m:t>
                    </m:r>
                    <m:r>
                      <a:rPr lang="en-US" sz="250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500" dirty="0"/>
                      <m:t> </m:t>
                    </m:r>
                    <m:d>
                      <m:dPr>
                        <m:ctrlPr>
                          <a:rPr lang="cs-CZ" sz="25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500" dirty="0">
                            <a:latin typeface="Cambria Math" panose="02040503050406030204" pitchFamily="18" charset="0"/>
                          </a:rPr>
                          <m:t>1+0,0</m:t>
                        </m:r>
                        <m:r>
                          <a:rPr lang="cs-CZ" sz="2500" b="0" i="0" dirty="0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cs-CZ" sz="2500" dirty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cs-CZ" sz="2500" b="0" i="0" baseline="-25000" dirty="0" smtClean="0">
                        <a:latin typeface="Cambria Math" panose="02040503050406030204" pitchFamily="18" charset="0"/>
                      </a:rPr>
                      <m:t>2022</m:t>
                    </m:r>
                    <m:r>
                      <a:rPr lang="en-US" sz="250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500" dirty="0"/>
                      <m:t> </m:t>
                    </m:r>
                    <m:d>
                      <m:dPr>
                        <m:ctrlPr>
                          <a:rPr lang="cs-CZ" sz="25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500" dirty="0">
                            <a:latin typeface="Cambria Math" panose="02040503050406030204" pitchFamily="18" charset="0"/>
                          </a:rPr>
                          <m:t>1+0,0</m:t>
                        </m:r>
                        <m:r>
                          <a:rPr lang="cs-CZ" sz="2500" dirty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cs-CZ" sz="2500" dirty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cs-CZ" sz="2500" baseline="-25000" dirty="0">
                        <a:latin typeface="Cambria Math" panose="02040503050406030204" pitchFamily="18" charset="0"/>
                      </a:rPr>
                      <m:t>202</m:t>
                    </m:r>
                    <m:r>
                      <a:rPr lang="cs-CZ" sz="2500" b="0" i="0" baseline="-25000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50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500" dirty="0"/>
                      <m:t> </m:t>
                    </m:r>
                    <m:d>
                      <m:dPr>
                        <m:ctrlPr>
                          <a:rPr lang="cs-CZ" sz="25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500" dirty="0">
                            <a:latin typeface="Cambria Math" panose="02040503050406030204" pitchFamily="18" charset="0"/>
                          </a:rPr>
                          <m:t>1+0,0</m:t>
                        </m:r>
                        <m:r>
                          <a:rPr lang="cs-CZ" sz="2500" dirty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cs-CZ" sz="2500" dirty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cs-CZ" sz="2500" baseline="-25000" dirty="0">
                        <a:latin typeface="Cambria Math" panose="02040503050406030204" pitchFamily="18" charset="0"/>
                      </a:rPr>
                      <m:t>202</m:t>
                    </m:r>
                    <m:r>
                      <a:rPr lang="cs-CZ" sz="2500" b="0" i="0" baseline="-25000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50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500" dirty="0"/>
                      <m:t> </m:t>
                    </m:r>
                    <m:d>
                      <m:dPr>
                        <m:ctrlPr>
                          <a:rPr lang="cs-CZ" sz="25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500" dirty="0">
                            <a:latin typeface="Cambria Math" panose="02040503050406030204" pitchFamily="18" charset="0"/>
                          </a:rPr>
                          <m:t>1+0,018</m:t>
                        </m:r>
                      </m:e>
                    </m:d>
                    <m:r>
                      <a:rPr lang="cs-CZ" sz="2500" b="0" i="0" baseline="-25000" dirty="0" smtClean="0">
                        <a:latin typeface="Cambria Math" panose="02040503050406030204" pitchFamily="18" charset="0"/>
                      </a:rPr>
                      <m:t>2025</m:t>
                    </m:r>
                    <m:r>
                      <a:rPr lang="en-US" sz="2500">
                        <a:latin typeface="Cambria Math" panose="02040503050406030204" pitchFamily="18" charset="0"/>
                      </a:rPr>
                      <m:t>×</m:t>
                    </m:r>
                    <m:r>
                      <a:rPr lang="cs-CZ" sz="2500" i="1">
                        <a:latin typeface="Cambria Math" panose="02040503050406030204" pitchFamily="18" charset="0"/>
                      </a:rPr>
                      <m:t>0,065</m:t>
                    </m:r>
                  </m:oMath>
                </a14:m>
                <a:r>
                  <a:rPr lang="cs-CZ" sz="2500" b="1" dirty="0">
                    <a:solidFill>
                      <a:srgbClr val="002060"/>
                    </a:solidFill>
                  </a:rPr>
                  <a:t> = </a:t>
                </a:r>
                <a:r>
                  <a:rPr lang="cs-CZ" sz="2500" b="1" i="1" dirty="0">
                    <a:solidFill>
                      <a:srgbClr val="002060"/>
                    </a:solidFill>
                  </a:rPr>
                  <a:t>1 939 430,78 Kč</a:t>
                </a: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500" b="1" dirty="0">
                  <a:solidFill>
                    <a:srgbClr val="002060"/>
                  </a:solidFill>
                </a:endParaRP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500" dirty="0">
                    <a:solidFill>
                      <a:srgbClr val="002060"/>
                    </a:solidFill>
                  </a:rPr>
                  <a:t>		</a:t>
                </a: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400" dirty="0">
                  <a:solidFill>
                    <a:srgbClr val="002060"/>
                  </a:solidFill>
                </a:endParaRP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400" dirty="0">
                  <a:solidFill>
                    <a:srgbClr val="002060"/>
                  </a:solidFill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400" dirty="0">
                  <a:solidFill>
                    <a:srgbClr val="002060"/>
                  </a:solidFill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400" dirty="0">
                  <a:solidFill>
                    <a:srgbClr val="002060"/>
                  </a:solidFill>
                </a:endParaRPr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CCA22180-483F-40BF-9063-0F30A6D567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737360"/>
                <a:ext cx="11113200" cy="5029200"/>
              </a:xfrm>
              <a:blipFill>
                <a:blip r:embed="rId3"/>
                <a:stretch>
                  <a:fillRect l="-13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0706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444000"/>
          </a:xfrm>
        </p:spPr>
        <p:txBody>
          <a:bodyPr>
            <a:normAutofit/>
          </a:bodyPr>
          <a:lstStyle/>
          <a:p>
            <a:r>
              <a:rPr lang="cs-CZ" sz="2400" dirty="0"/>
              <a:t>kalkulace přiměřeného zisku – příklad 2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CCA22180-483F-40BF-9063-0F30A6D567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737360"/>
                <a:ext cx="11113200" cy="5029200"/>
              </a:xfrm>
            </p:spPr>
            <p:txBody>
              <a:bodyPr>
                <a:normAutofit fontScale="62500" lnSpcReduction="20000"/>
              </a:bodyPr>
              <a:lstStyle/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500" b="1" dirty="0">
                  <a:solidFill>
                    <a:srgbClr val="002060"/>
                  </a:solidFill>
                </a:endParaRP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900" b="1" dirty="0">
                  <a:solidFill>
                    <a:srgbClr val="002060"/>
                  </a:solidFill>
                </a:endParaRP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900" b="1" dirty="0">
                    <a:solidFill>
                      <a:srgbClr val="002060"/>
                    </a:solidFill>
                  </a:rPr>
                  <a:t>Majetek uvedený do provozu v roce </a:t>
                </a:r>
                <a:r>
                  <a:rPr lang="cs-CZ" sz="2900" b="1" dirty="0">
                    <a:solidFill>
                      <a:srgbClr val="C00000"/>
                    </a:solidFill>
                  </a:rPr>
                  <a:t>1980 </a:t>
                </a:r>
                <a:r>
                  <a:rPr lang="cs-CZ" sz="2900" b="1" dirty="0">
                    <a:solidFill>
                      <a:srgbClr val="002060"/>
                    </a:solidFill>
                  </a:rPr>
                  <a:t>v hodnotě 15 000 000 Kč</a:t>
                </a: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900" b="1" dirty="0">
                  <a:solidFill>
                    <a:srgbClr val="002060"/>
                  </a:solidFill>
                </a:endParaRP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900" b="1" dirty="0">
                  <a:solidFill>
                    <a:srgbClr val="C00000"/>
                  </a:solidFill>
                </a:endParaRPr>
              </a:p>
              <a:p>
                <a:pPr marL="0" lvl="1" indent="0" algn="ctr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900" b="1" dirty="0">
                    <a:solidFill>
                      <a:srgbClr val="002060"/>
                    </a:solidFill>
                  </a:rPr>
                  <a:t>Kalkulace přiměřeného zisku pro rok </a:t>
                </a:r>
                <a:r>
                  <a:rPr lang="cs-CZ" sz="2900" b="1" dirty="0">
                    <a:solidFill>
                      <a:srgbClr val="C00000"/>
                    </a:solidFill>
                  </a:rPr>
                  <a:t>2026</a:t>
                </a:r>
              </a:p>
              <a:p>
                <a:pPr marL="0" lvl="1" indent="0" algn="ctr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900" dirty="0">
                  <a:solidFill>
                    <a:srgbClr val="C00000"/>
                  </a:solidFill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sz="2900" dirty="0">
                    <a:solidFill>
                      <a:srgbClr val="002060"/>
                    </a:solidFill>
                  </a:rPr>
                  <a:t>Počet ukončených let od aktivace – 30; </a:t>
                </a:r>
                <a:r>
                  <a:rPr lang="cs-CZ" sz="2900" b="1" dirty="0">
                    <a:solidFill>
                      <a:srgbClr val="002060"/>
                    </a:solidFill>
                  </a:rPr>
                  <a:t>pro účely regulace majetek uvedený do provozu v roce 1997</a:t>
                </a: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sz="2900" b="1" dirty="0">
                    <a:solidFill>
                      <a:srgbClr val="002060"/>
                    </a:solidFill>
                  </a:rPr>
                  <a:t>i </a:t>
                </a:r>
                <a:r>
                  <a:rPr lang="cs-CZ" sz="2900" dirty="0">
                    <a:solidFill>
                      <a:srgbClr val="002060"/>
                    </a:solidFill>
                  </a:rPr>
                  <a:t>pro rok </a:t>
                </a:r>
                <a:r>
                  <a:rPr lang="cs-CZ" sz="2900" b="1" dirty="0">
                    <a:solidFill>
                      <a:srgbClr val="002060"/>
                    </a:solidFill>
                  </a:rPr>
                  <a:t>2026 = 0,021</a:t>
                </a: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900" b="1" dirty="0">
                  <a:solidFill>
                    <a:srgbClr val="002060"/>
                  </a:solidFill>
                </a:endParaRPr>
              </a:p>
              <a:p>
                <a:pPr marL="355600" lvl="1" indent="-355600">
                  <a:lnSpc>
                    <a:spcPct val="120000"/>
                  </a:lnSpc>
                  <a:spcBef>
                    <a:spcPct val="0"/>
                  </a:spcBef>
                  <a:buSzTx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9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900" b="1" i="1">
                            <a:latin typeface="Cambria Math" panose="02040503050406030204" pitchFamily="18" charset="0"/>
                          </a:rPr>
                          <m:t>𝒛𝒊𝒔𝒌</m:t>
                        </m:r>
                      </m:e>
                      <m:sub>
                        <m:r>
                          <a:rPr lang="cs-CZ" sz="2900" b="1" i="1" smtClean="0">
                            <a:latin typeface="Cambria Math" panose="02040503050406030204" pitchFamily="18" charset="0"/>
                          </a:rPr>
                          <m:t>𝟐𝟎𝟐𝟔</m:t>
                        </m:r>
                      </m:sub>
                    </m:sSub>
                    <m:r>
                      <a:rPr lang="en-US" sz="290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900" b="0" i="0" smtClean="0">
                        <a:latin typeface="Cambria Math" panose="02040503050406030204" pitchFamily="18" charset="0"/>
                      </a:rPr>
                      <m:t>15 000 000</m:t>
                    </m:r>
                    <m:r>
                      <a:rPr lang="en-US" sz="2900" smtClean="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900" dirty="0"/>
                      <m:t> </m:t>
                    </m:r>
                    <m:sSup>
                      <m:sSupPr>
                        <m:ctrlPr>
                          <a:rPr lang="cs-CZ" sz="29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9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9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cs-CZ" sz="2900" b="0" i="1" smtClean="0">
                                <a:latin typeface="Cambria Math" panose="02040503050406030204" pitchFamily="18" charset="0"/>
                              </a:rPr>
                              <m:t>0,0</m:t>
                            </m:r>
                            <m:r>
                              <a:rPr lang="cs-CZ" sz="29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cs-CZ" sz="29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</m:e>
                      <m:sup>
                        <m:r>
                          <a:rPr lang="cs-CZ" sz="2900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  <m:r>
                      <a:rPr lang="en-US" sz="290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900" dirty="0"/>
                      <m:t> </m:t>
                    </m:r>
                    <m:sSup>
                      <m:sSupPr>
                        <m:ctrlPr>
                          <a:rPr lang="cs-CZ" sz="29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9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9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cs-CZ" sz="2900" b="0" i="1" smtClean="0">
                                <a:latin typeface="Cambria Math" panose="02040503050406030204" pitchFamily="18" charset="0"/>
                              </a:rPr>
                              <m:t>0,060</m:t>
                            </m:r>
                          </m:e>
                        </m:d>
                      </m:e>
                      <m:sup>
                        <m:r>
                          <a:rPr lang="cs-CZ" sz="29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90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900" dirty="0"/>
                      <m:t> </m:t>
                    </m:r>
                    <m:r>
                      <a:rPr lang="cs-CZ" sz="2900" b="0" i="0" dirty="0" smtClean="0">
                        <a:latin typeface="Cambria Math" panose="02040503050406030204" pitchFamily="18" charset="0"/>
                      </a:rPr>
                      <m:t>(1+0,018)</m:t>
                    </m:r>
                    <m:r>
                      <a:rPr lang="en-US" sz="290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900" dirty="0"/>
                      <m:t> </m:t>
                    </m:r>
                    <m:r>
                      <a:rPr lang="cs-CZ" sz="2900" dirty="0">
                        <a:latin typeface="Cambria Math" panose="02040503050406030204" pitchFamily="18" charset="0"/>
                      </a:rPr>
                      <m:t>(1+0,0</m:t>
                    </m:r>
                    <m:r>
                      <a:rPr lang="cs-CZ" sz="2900" b="0" i="0" dirty="0" smtClean="0">
                        <a:latin typeface="Cambria Math" panose="02040503050406030204" pitchFamily="18" charset="0"/>
                      </a:rPr>
                      <m:t>21</m:t>
                    </m:r>
                    <m:r>
                      <a:rPr lang="cs-CZ" sz="2900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90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900" dirty="0"/>
                      <m:t> </m:t>
                    </m:r>
                    <m:r>
                      <a:rPr lang="cs-CZ" sz="2900" i="1">
                        <a:latin typeface="Cambria Math" panose="02040503050406030204" pitchFamily="18" charset="0"/>
                      </a:rPr>
                      <m:t>0,065</m:t>
                    </m:r>
                  </m:oMath>
                </a14:m>
                <a:r>
                  <a:rPr lang="cs-CZ" sz="2900" b="1" dirty="0">
                    <a:solidFill>
                      <a:srgbClr val="002060"/>
                    </a:solidFill>
                  </a:rPr>
                  <a:t> </a:t>
                </a:r>
                <a:r>
                  <a:rPr lang="cs-CZ" sz="2900" b="1" i="1" dirty="0">
                    <a:solidFill>
                      <a:srgbClr val="002060"/>
                    </a:solidFill>
                  </a:rPr>
                  <a:t>= </a:t>
                </a:r>
              </a:p>
              <a:p>
                <a:pPr marL="0" lvl="1" indent="0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900" b="1" i="1" dirty="0">
                    <a:solidFill>
                      <a:srgbClr val="002060"/>
                    </a:solidFill>
                  </a:rPr>
                  <a:t>										1 941 332,18 Kč</a:t>
                </a: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900" b="1" i="1" dirty="0">
                  <a:solidFill>
                    <a:srgbClr val="002060"/>
                  </a:solidFill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9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900" b="1" i="1">
                            <a:latin typeface="Cambria Math" panose="02040503050406030204" pitchFamily="18" charset="0"/>
                          </a:rPr>
                          <m:t>𝒛𝒊𝒔𝒌</m:t>
                        </m:r>
                      </m:e>
                      <m:sub>
                        <m:r>
                          <a:rPr lang="cs-CZ" sz="2900" b="1" i="1">
                            <a:latin typeface="Cambria Math" panose="02040503050406030204" pitchFamily="18" charset="0"/>
                          </a:rPr>
                          <m:t>𝟐𝟎𝟐</m:t>
                        </m:r>
                        <m:r>
                          <a:rPr lang="cs-CZ" sz="29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sub>
                    </m:sSub>
                    <m:r>
                      <a:rPr lang="en-US" sz="290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900">
                        <a:latin typeface="Cambria Math" panose="02040503050406030204" pitchFamily="18" charset="0"/>
                      </a:rPr>
                      <m:t>15 000 000</m:t>
                    </m:r>
                    <m:r>
                      <a:rPr lang="en-US" sz="290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900" dirty="0"/>
                      <m:t> </m:t>
                    </m:r>
                    <m:d>
                      <m:dPr>
                        <m:ctrlPr>
                          <a:rPr lang="cs-CZ" sz="29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900" dirty="0">
                            <a:latin typeface="Cambria Math" panose="02040503050406030204" pitchFamily="18" charset="0"/>
                          </a:rPr>
                          <m:t>1+0,0</m:t>
                        </m:r>
                        <m:r>
                          <a:rPr lang="cs-CZ" sz="2900" b="0" i="0" dirty="0" smtClean="0">
                            <a:latin typeface="Cambria Math" panose="02040503050406030204" pitchFamily="18" charset="0"/>
                          </a:rPr>
                          <m:t>20</m:t>
                        </m:r>
                      </m:e>
                    </m:d>
                    <m:r>
                      <a:rPr lang="cs-CZ" sz="2900" b="1" i="0" baseline="-25000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𝟏𝟗𝟗𝟖</m:t>
                    </m:r>
                    <m:r>
                      <a:rPr lang="en-US" sz="290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900" dirty="0"/>
                      <m:t> </m:t>
                    </m:r>
                    <m:d>
                      <m:dPr>
                        <m:ctrlPr>
                          <a:rPr lang="cs-CZ" sz="29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900" dirty="0">
                            <a:latin typeface="Cambria Math" panose="02040503050406030204" pitchFamily="18" charset="0"/>
                          </a:rPr>
                          <m:t>1+0,0</m:t>
                        </m:r>
                        <m:r>
                          <a:rPr lang="cs-CZ" sz="2900" dirty="0">
                            <a:latin typeface="Cambria Math" panose="02040503050406030204" pitchFamily="18" charset="0"/>
                          </a:rPr>
                          <m:t>20</m:t>
                        </m:r>
                      </m:e>
                    </m:d>
                    <m:r>
                      <a:rPr lang="cs-CZ" sz="2900" baseline="-25000" dirty="0">
                        <a:latin typeface="Cambria Math" panose="02040503050406030204" pitchFamily="18" charset="0"/>
                      </a:rPr>
                      <m:t>199</m:t>
                    </m:r>
                    <m:r>
                      <a:rPr lang="cs-CZ" sz="2900" b="0" i="0" baseline="-25000" dirty="0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sz="290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900" dirty="0" smtClean="0"/>
                      <m:t> </m:t>
                    </m:r>
                    <m:r>
                      <a:rPr lang="cs-CZ" sz="2900" b="0" i="1" dirty="0" smtClean="0"/>
                      <m:t>…</m:t>
                    </m:r>
                    <m:r>
                      <a:rPr lang="cs-CZ" sz="29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900"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cs-CZ" sz="29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9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cs-CZ" sz="2900" b="0" i="0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2900" dirty="0">
                            <a:latin typeface="Cambria Math" panose="02040503050406030204" pitchFamily="18" charset="0"/>
                          </a:rPr>
                          <m:t>0,0</m:t>
                        </m:r>
                        <m:r>
                          <a:rPr lang="cs-CZ" sz="2900" dirty="0">
                            <a:latin typeface="Cambria Math" panose="02040503050406030204" pitchFamily="18" charset="0"/>
                          </a:rPr>
                          <m:t>20</m:t>
                        </m:r>
                      </m:e>
                    </m:d>
                    <m:r>
                      <a:rPr lang="cs-CZ" sz="2900" b="0" i="0" baseline="-25000" dirty="0" smtClean="0">
                        <a:latin typeface="Cambria Math" panose="02040503050406030204" pitchFamily="18" charset="0"/>
                      </a:rPr>
                      <m:t>2021</m:t>
                    </m:r>
                    <m:r>
                      <a:rPr lang="en-US" sz="290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900" dirty="0"/>
                      <m:t> </m:t>
                    </m:r>
                    <m:d>
                      <m:dPr>
                        <m:ctrlPr>
                          <a:rPr lang="cs-CZ" sz="29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900" dirty="0">
                            <a:latin typeface="Cambria Math" panose="02040503050406030204" pitchFamily="18" charset="0"/>
                          </a:rPr>
                          <m:t>1+0,0</m:t>
                        </m:r>
                        <m:r>
                          <a:rPr lang="cs-CZ" sz="2900" b="0" i="0" dirty="0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cs-CZ" sz="2900" dirty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cs-CZ" sz="2900" b="0" i="0" baseline="-25000" dirty="0" smtClean="0">
                        <a:latin typeface="Cambria Math" panose="02040503050406030204" pitchFamily="18" charset="0"/>
                      </a:rPr>
                      <m:t>2022</m:t>
                    </m:r>
                    <m:r>
                      <a:rPr lang="en-US" sz="290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900" dirty="0"/>
                      <m:t> </m:t>
                    </m:r>
                    <m:d>
                      <m:dPr>
                        <m:ctrlPr>
                          <a:rPr lang="cs-CZ" sz="29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900" dirty="0">
                            <a:latin typeface="Cambria Math" panose="02040503050406030204" pitchFamily="18" charset="0"/>
                          </a:rPr>
                          <m:t>1+0,0</m:t>
                        </m:r>
                        <m:r>
                          <a:rPr lang="cs-CZ" sz="2900" dirty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cs-CZ" sz="2900" dirty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cs-CZ" sz="2900" baseline="-25000" dirty="0">
                        <a:latin typeface="Cambria Math" panose="02040503050406030204" pitchFamily="18" charset="0"/>
                      </a:rPr>
                      <m:t>202</m:t>
                    </m:r>
                    <m:r>
                      <a:rPr lang="cs-CZ" sz="2900" b="0" i="0" baseline="-25000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90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900" dirty="0"/>
                      <m:t> </m:t>
                    </m:r>
                    <m:d>
                      <m:dPr>
                        <m:ctrlPr>
                          <a:rPr lang="cs-CZ" sz="29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900" dirty="0">
                            <a:latin typeface="Cambria Math" panose="02040503050406030204" pitchFamily="18" charset="0"/>
                          </a:rPr>
                          <m:t>1+0,0</m:t>
                        </m:r>
                        <m:r>
                          <a:rPr lang="cs-CZ" sz="2900" dirty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cs-CZ" sz="2900" dirty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cs-CZ" sz="2900" baseline="-25000" dirty="0">
                        <a:latin typeface="Cambria Math" panose="02040503050406030204" pitchFamily="18" charset="0"/>
                      </a:rPr>
                      <m:t>202</m:t>
                    </m:r>
                    <m:r>
                      <a:rPr lang="cs-CZ" sz="2900" b="0" i="0" baseline="-25000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90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900" dirty="0"/>
                      <m:t> </m:t>
                    </m:r>
                    <m:d>
                      <m:dPr>
                        <m:ctrlPr>
                          <a:rPr lang="cs-CZ" sz="29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900" dirty="0">
                            <a:latin typeface="Cambria Math" panose="02040503050406030204" pitchFamily="18" charset="0"/>
                          </a:rPr>
                          <m:t>1+0,018</m:t>
                        </m:r>
                      </m:e>
                    </m:d>
                    <m:r>
                      <a:rPr lang="cs-CZ" sz="2900" b="0" i="0" baseline="-25000" dirty="0" smtClean="0">
                        <a:latin typeface="Cambria Math" panose="02040503050406030204" pitchFamily="18" charset="0"/>
                      </a:rPr>
                      <m:t>202</m:t>
                    </m:r>
                    <m:r>
                      <m:rPr>
                        <m:nor/>
                      </m:rPr>
                      <a:rPr lang="cs-CZ" sz="2900" b="0" i="0" baseline="-25000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m:rPr>
                        <m:nor/>
                      </m:rPr>
                      <a:rPr lang="cs-CZ" sz="2900" dirty="0"/>
                      <m:t> </m:t>
                    </m:r>
                    <m:d>
                      <m:dPr>
                        <m:ctrlPr>
                          <a:rPr lang="cs-CZ" sz="29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900" dirty="0">
                            <a:latin typeface="Cambria Math" panose="02040503050406030204" pitchFamily="18" charset="0"/>
                          </a:rPr>
                          <m:t>1+0,0</m:t>
                        </m:r>
                        <m:r>
                          <a:rPr lang="cs-CZ" sz="2900" b="0" i="1" dirty="0" smtClean="0">
                            <a:latin typeface="Cambria Math" panose="02040503050406030204" pitchFamily="18" charset="0"/>
                          </a:rPr>
                          <m:t>21</m:t>
                        </m:r>
                      </m:e>
                    </m:d>
                    <m:r>
                      <a:rPr lang="cs-CZ" sz="2900" baseline="-25000" dirty="0">
                        <a:latin typeface="Cambria Math" panose="02040503050406030204" pitchFamily="18" charset="0"/>
                      </a:rPr>
                      <m:t>202</m:t>
                    </m:r>
                    <m:r>
                      <a:rPr lang="cs-CZ" sz="2900" b="0" i="0" baseline="-25000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2900">
                        <a:latin typeface="Cambria Math" panose="02040503050406030204" pitchFamily="18" charset="0"/>
                      </a:rPr>
                      <m:t>×</m:t>
                    </m:r>
                    <m:r>
                      <a:rPr lang="cs-CZ" sz="2900" i="1">
                        <a:latin typeface="Cambria Math" panose="02040503050406030204" pitchFamily="18" charset="0"/>
                      </a:rPr>
                      <m:t>0,065</m:t>
                    </m:r>
                  </m:oMath>
                </a14:m>
                <a:r>
                  <a:rPr lang="cs-CZ" sz="2900" b="1" dirty="0">
                    <a:solidFill>
                      <a:srgbClr val="002060"/>
                    </a:solidFill>
                  </a:rPr>
                  <a:t> = </a:t>
                </a:r>
                <a:r>
                  <a:rPr lang="cs-CZ" sz="2900" b="1" i="1" dirty="0">
                    <a:solidFill>
                      <a:srgbClr val="002060"/>
                    </a:solidFill>
                  </a:rPr>
                  <a:t>1 941 332,18 Kč</a:t>
                </a: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500" b="1" dirty="0">
                  <a:solidFill>
                    <a:srgbClr val="002060"/>
                  </a:solidFill>
                </a:endParaRP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500" dirty="0">
                    <a:solidFill>
                      <a:srgbClr val="002060"/>
                    </a:solidFill>
                  </a:rPr>
                  <a:t>		</a:t>
                </a: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400" dirty="0">
                  <a:solidFill>
                    <a:srgbClr val="002060"/>
                  </a:solidFill>
                </a:endParaRP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400" dirty="0">
                  <a:solidFill>
                    <a:srgbClr val="002060"/>
                  </a:solidFill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400" dirty="0">
                  <a:solidFill>
                    <a:srgbClr val="002060"/>
                  </a:solidFill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400" dirty="0">
                  <a:solidFill>
                    <a:srgbClr val="002060"/>
                  </a:solidFill>
                </a:endParaRPr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CCA22180-483F-40BF-9063-0F30A6D567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737360"/>
                <a:ext cx="11113200" cy="5029200"/>
              </a:xfrm>
              <a:blipFill>
                <a:blip r:embed="rId3"/>
                <a:stretch>
                  <a:fillRect l="-13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85725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444000"/>
          </a:xfrm>
        </p:spPr>
        <p:txBody>
          <a:bodyPr>
            <a:normAutofit/>
          </a:bodyPr>
          <a:lstStyle/>
          <a:p>
            <a:r>
              <a:rPr lang="cs-CZ" sz="2400" dirty="0"/>
              <a:t>kalkulace přiměřeného zisku – příklad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CCA22180-483F-40BF-9063-0F30A6D567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524000"/>
                <a:ext cx="11113200" cy="5242560"/>
              </a:xfrm>
            </p:spPr>
            <p:txBody>
              <a:bodyPr>
                <a:normAutofit fontScale="77500" lnSpcReduction="20000"/>
              </a:bodyPr>
              <a:lstStyle/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500" b="1" dirty="0">
                  <a:solidFill>
                    <a:srgbClr val="002060"/>
                  </a:solidFill>
                </a:endParaRP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500" b="1" dirty="0">
                    <a:solidFill>
                      <a:srgbClr val="002060"/>
                    </a:solidFill>
                  </a:rPr>
                  <a:t>Majetek uvedený do provozu v roce </a:t>
                </a:r>
                <a:r>
                  <a:rPr lang="cs-CZ" sz="2500" b="1" dirty="0">
                    <a:solidFill>
                      <a:srgbClr val="C00000"/>
                    </a:solidFill>
                  </a:rPr>
                  <a:t>2024 </a:t>
                </a:r>
                <a:r>
                  <a:rPr lang="cs-CZ" sz="2500" b="1" dirty="0">
                    <a:solidFill>
                      <a:srgbClr val="002060"/>
                    </a:solidFill>
                  </a:rPr>
                  <a:t>v hodnotě 15 000 000 Kč</a:t>
                </a: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500" b="1" dirty="0">
                  <a:solidFill>
                    <a:srgbClr val="002060"/>
                  </a:solidFill>
                </a:endParaRP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500" b="1" dirty="0">
                  <a:solidFill>
                    <a:srgbClr val="C00000"/>
                  </a:solidFill>
                </a:endParaRPr>
              </a:p>
              <a:p>
                <a:pPr marL="0" lvl="1" indent="0" algn="ctr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500" b="1" dirty="0">
                    <a:solidFill>
                      <a:srgbClr val="002060"/>
                    </a:solidFill>
                  </a:rPr>
                  <a:t>Kalkulace přiměřeného zisku pro rok </a:t>
                </a:r>
                <a:r>
                  <a:rPr lang="cs-CZ" sz="2500" b="1" dirty="0">
                    <a:solidFill>
                      <a:srgbClr val="C00000"/>
                    </a:solidFill>
                  </a:rPr>
                  <a:t>2025</a:t>
                </a:r>
              </a:p>
              <a:p>
                <a:pPr marL="0" lvl="1" indent="0" algn="ctr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500" dirty="0">
                  <a:solidFill>
                    <a:srgbClr val="C00000"/>
                  </a:solidFill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sz="2500" b="1" dirty="0">
                    <a:solidFill>
                      <a:srgbClr val="002060"/>
                    </a:solidFill>
                  </a:rPr>
                  <a:t>i </a:t>
                </a:r>
                <a:r>
                  <a:rPr lang="cs-CZ" sz="2500" dirty="0">
                    <a:solidFill>
                      <a:srgbClr val="002060"/>
                    </a:solidFill>
                  </a:rPr>
                  <a:t>pro rok </a:t>
                </a:r>
                <a:r>
                  <a:rPr lang="cs-CZ" sz="2500" b="1" dirty="0">
                    <a:solidFill>
                      <a:srgbClr val="002060"/>
                    </a:solidFill>
                  </a:rPr>
                  <a:t>2025 = 0,018</a:t>
                </a: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500" b="1" i="1" dirty="0">
                  <a:latin typeface="Cambria Math" panose="02040503050406030204" pitchFamily="18" charset="0"/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5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500" b="1" i="1">
                            <a:latin typeface="Cambria Math" panose="02040503050406030204" pitchFamily="18" charset="0"/>
                          </a:rPr>
                          <m:t>𝒛𝒊𝒔𝒌</m:t>
                        </m:r>
                      </m:e>
                      <m:sub>
                        <m:r>
                          <a:rPr lang="cs-CZ" sz="2500" b="1" i="1" smtClean="0">
                            <a:latin typeface="Cambria Math" panose="02040503050406030204" pitchFamily="18" charset="0"/>
                          </a:rPr>
                          <m:t>𝟐𝟎𝟐𝟓</m:t>
                        </m:r>
                      </m:sub>
                    </m:sSub>
                    <m:r>
                      <a:rPr lang="en-US" sz="250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500" b="0" i="0" smtClean="0">
                        <a:latin typeface="Cambria Math" panose="02040503050406030204" pitchFamily="18" charset="0"/>
                      </a:rPr>
                      <m:t>15 000 000</m:t>
                    </m:r>
                    <m:r>
                      <a:rPr lang="en-US" sz="2500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cs-CZ" sz="2500" b="0" i="1" smtClean="0">
                        <a:latin typeface="Cambria Math" panose="02040503050406030204" pitchFamily="18" charset="0"/>
                      </a:rPr>
                      <m:t>(1+0,018)</m:t>
                    </m:r>
                    <m:r>
                      <a:rPr lang="en-US" sz="2500">
                        <a:latin typeface="Cambria Math" panose="02040503050406030204" pitchFamily="18" charset="0"/>
                      </a:rPr>
                      <m:t>×</m:t>
                    </m:r>
                    <m:r>
                      <a:rPr lang="cs-CZ" sz="2500" i="1">
                        <a:latin typeface="Cambria Math" panose="02040503050406030204" pitchFamily="18" charset="0"/>
                      </a:rPr>
                      <m:t>0,065</m:t>
                    </m:r>
                  </m:oMath>
                </a14:m>
                <a:r>
                  <a:rPr lang="cs-CZ" sz="2500" b="1" dirty="0">
                    <a:solidFill>
                      <a:srgbClr val="002060"/>
                    </a:solidFill>
                  </a:rPr>
                  <a:t> </a:t>
                </a:r>
                <a:r>
                  <a:rPr lang="cs-CZ" sz="2500" b="1" i="1" dirty="0">
                    <a:solidFill>
                      <a:srgbClr val="002060"/>
                    </a:solidFill>
                  </a:rPr>
                  <a:t>= 992 550,00 Kč</a:t>
                </a: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500" b="1" i="1" dirty="0">
                  <a:solidFill>
                    <a:srgbClr val="002060"/>
                  </a:solidFill>
                </a:endParaRP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500" b="1" dirty="0">
                  <a:solidFill>
                    <a:srgbClr val="C00000"/>
                  </a:solidFill>
                </a:endParaRPr>
              </a:p>
              <a:p>
                <a:pPr marL="0" lvl="1" indent="0" algn="ctr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500" b="1" dirty="0">
                    <a:solidFill>
                      <a:srgbClr val="002060"/>
                    </a:solidFill>
                  </a:rPr>
                  <a:t>Kalkulace přiměřeného zisku pro rok </a:t>
                </a:r>
                <a:r>
                  <a:rPr lang="cs-CZ" sz="2500" b="1" dirty="0">
                    <a:solidFill>
                      <a:srgbClr val="C00000"/>
                    </a:solidFill>
                  </a:rPr>
                  <a:t>2026</a:t>
                </a:r>
              </a:p>
              <a:p>
                <a:pPr marL="0" lvl="1" indent="0" algn="ctr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500" dirty="0">
                  <a:solidFill>
                    <a:srgbClr val="C00000"/>
                  </a:solidFill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sz="2500" b="1" dirty="0">
                    <a:solidFill>
                      <a:srgbClr val="002060"/>
                    </a:solidFill>
                  </a:rPr>
                  <a:t>i </a:t>
                </a:r>
                <a:r>
                  <a:rPr lang="cs-CZ" sz="2500" dirty="0">
                    <a:solidFill>
                      <a:srgbClr val="002060"/>
                    </a:solidFill>
                  </a:rPr>
                  <a:t>pro rok </a:t>
                </a:r>
                <a:r>
                  <a:rPr lang="cs-CZ" sz="2500" b="1" dirty="0">
                    <a:solidFill>
                      <a:srgbClr val="002060"/>
                    </a:solidFill>
                  </a:rPr>
                  <a:t>2025 = 0,018</a:t>
                </a:r>
                <a:endParaRPr lang="cs-CZ" sz="2500" b="1" i="1" dirty="0">
                  <a:latin typeface="Cambria Math" panose="02040503050406030204" pitchFamily="18" charset="0"/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sz="2500" b="1" dirty="0">
                    <a:solidFill>
                      <a:srgbClr val="002060"/>
                    </a:solidFill>
                  </a:rPr>
                  <a:t>i </a:t>
                </a:r>
                <a:r>
                  <a:rPr lang="cs-CZ" sz="2500" dirty="0">
                    <a:solidFill>
                      <a:srgbClr val="002060"/>
                    </a:solidFill>
                  </a:rPr>
                  <a:t>pro rok </a:t>
                </a:r>
                <a:r>
                  <a:rPr lang="cs-CZ" sz="2500" b="1" dirty="0">
                    <a:solidFill>
                      <a:srgbClr val="002060"/>
                    </a:solidFill>
                  </a:rPr>
                  <a:t>2026 = 0,021</a:t>
                </a: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500" b="1" i="1" dirty="0">
                  <a:latin typeface="Cambria Math" panose="02040503050406030204" pitchFamily="18" charset="0"/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5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500" b="1" i="1">
                            <a:latin typeface="Cambria Math" panose="02040503050406030204" pitchFamily="18" charset="0"/>
                          </a:rPr>
                          <m:t>𝒛𝒊𝒔𝒌</m:t>
                        </m:r>
                      </m:e>
                      <m:sub>
                        <m:r>
                          <a:rPr lang="cs-CZ" sz="2500" b="1" i="1">
                            <a:latin typeface="Cambria Math" panose="02040503050406030204" pitchFamily="18" charset="0"/>
                          </a:rPr>
                          <m:t>𝟐𝟎𝟐</m:t>
                        </m:r>
                        <m:r>
                          <a:rPr lang="cs-CZ" sz="25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sub>
                    </m:sSub>
                    <m:r>
                      <a:rPr lang="en-US" sz="250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500">
                        <a:latin typeface="Cambria Math" panose="02040503050406030204" pitchFamily="18" charset="0"/>
                      </a:rPr>
                      <m:t>15 000 000</m:t>
                    </m:r>
                    <m:r>
                      <a:rPr lang="en-US" sz="2500">
                        <a:latin typeface="Cambria Math" panose="02040503050406030204" pitchFamily="18" charset="0"/>
                      </a:rPr>
                      <m:t>×</m:t>
                    </m:r>
                    <m:r>
                      <a:rPr lang="cs-CZ" sz="2500" i="1">
                        <a:latin typeface="Cambria Math" panose="02040503050406030204" pitchFamily="18" charset="0"/>
                      </a:rPr>
                      <m:t>(1+0,018)</m:t>
                    </m:r>
                    <m:r>
                      <a:rPr lang="en-US" sz="250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500" dirty="0"/>
                      <m:t> </m:t>
                    </m:r>
                    <m:r>
                      <a:rPr lang="cs-CZ" sz="2500" dirty="0">
                        <a:latin typeface="Cambria Math" panose="02040503050406030204" pitchFamily="18" charset="0"/>
                      </a:rPr>
                      <m:t>(1+</m:t>
                    </m:r>
                    <m:r>
                      <a:rPr lang="cs-CZ" sz="2500" b="0" i="0" dirty="0" smtClean="0">
                        <a:latin typeface="Cambria Math" panose="02040503050406030204" pitchFamily="18" charset="0"/>
                      </a:rPr>
                      <m:t>0,021</m:t>
                    </m:r>
                    <m:r>
                      <a:rPr lang="cs-CZ" sz="2500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50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sz="2500" dirty="0"/>
                      <m:t> </m:t>
                    </m:r>
                    <m:r>
                      <a:rPr lang="cs-CZ" sz="2500" i="1">
                        <a:latin typeface="Cambria Math" panose="02040503050406030204" pitchFamily="18" charset="0"/>
                      </a:rPr>
                      <m:t>0,065</m:t>
                    </m:r>
                  </m:oMath>
                </a14:m>
                <a:r>
                  <a:rPr lang="cs-CZ" sz="2500" b="1" dirty="0">
                    <a:solidFill>
                      <a:srgbClr val="002060"/>
                    </a:solidFill>
                  </a:rPr>
                  <a:t> </a:t>
                </a:r>
                <a:r>
                  <a:rPr lang="cs-CZ" sz="2500" b="1" i="1" dirty="0">
                    <a:solidFill>
                      <a:srgbClr val="002060"/>
                    </a:solidFill>
                  </a:rPr>
                  <a:t>= 1 013 393,55 Kč</a:t>
                </a: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500" dirty="0">
                  <a:solidFill>
                    <a:srgbClr val="002060"/>
                  </a:solidFill>
                </a:endParaRP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400" dirty="0">
                  <a:solidFill>
                    <a:srgbClr val="002060"/>
                  </a:solidFill>
                </a:endParaRP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400" dirty="0">
                  <a:solidFill>
                    <a:srgbClr val="002060"/>
                  </a:solidFill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400" dirty="0">
                  <a:solidFill>
                    <a:srgbClr val="002060"/>
                  </a:solidFill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400" dirty="0">
                  <a:solidFill>
                    <a:srgbClr val="002060"/>
                  </a:solidFill>
                </a:endParaRPr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CCA22180-483F-40BF-9063-0F30A6D567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524000"/>
                <a:ext cx="11113200" cy="5242560"/>
              </a:xfrm>
              <a:blipFill>
                <a:blip r:embed="rId3"/>
                <a:stretch>
                  <a:fillRect l="-13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23501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444000"/>
          </a:xfrm>
        </p:spPr>
        <p:txBody>
          <a:bodyPr>
            <a:normAutofit/>
          </a:bodyPr>
          <a:lstStyle/>
          <a:p>
            <a:r>
              <a:rPr lang="cs-CZ" sz="2400" dirty="0"/>
              <a:t>kalkulace přiměřeného zisku – příklad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CCA22180-483F-40BF-9063-0F30A6D567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524000"/>
                <a:ext cx="11113200" cy="5242560"/>
              </a:xfrm>
            </p:spPr>
            <p:txBody>
              <a:bodyPr>
                <a:normAutofit lnSpcReduction="10000"/>
              </a:bodyPr>
              <a:lstStyle/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100" b="1" dirty="0">
                  <a:solidFill>
                    <a:srgbClr val="002060"/>
                  </a:solidFill>
                </a:endParaRP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100" b="1" dirty="0">
                    <a:solidFill>
                      <a:srgbClr val="002060"/>
                    </a:solidFill>
                  </a:rPr>
                  <a:t>Majetek uvedený do provozu v roce </a:t>
                </a:r>
                <a:r>
                  <a:rPr lang="cs-CZ" sz="2100" b="1" dirty="0">
                    <a:solidFill>
                      <a:srgbClr val="C00000"/>
                    </a:solidFill>
                  </a:rPr>
                  <a:t>2025 </a:t>
                </a:r>
                <a:r>
                  <a:rPr lang="cs-CZ" sz="2100" b="1" dirty="0">
                    <a:solidFill>
                      <a:srgbClr val="002060"/>
                    </a:solidFill>
                  </a:rPr>
                  <a:t>v hodnotě 15 000 000 Kč</a:t>
                </a: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100" b="1" dirty="0">
                  <a:solidFill>
                    <a:srgbClr val="002060"/>
                  </a:solidFill>
                </a:endParaRP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100" b="1" dirty="0">
                  <a:solidFill>
                    <a:srgbClr val="C00000"/>
                  </a:solidFill>
                </a:endParaRPr>
              </a:p>
              <a:p>
                <a:pPr marL="0" lvl="1" indent="0" algn="ctr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100" b="1" dirty="0">
                    <a:solidFill>
                      <a:srgbClr val="002060"/>
                    </a:solidFill>
                  </a:rPr>
                  <a:t>Kalkulace přiměřeného zisku pro rok </a:t>
                </a:r>
                <a:r>
                  <a:rPr lang="cs-CZ" sz="2100" b="1" dirty="0">
                    <a:solidFill>
                      <a:srgbClr val="C00000"/>
                    </a:solidFill>
                  </a:rPr>
                  <a:t>2025</a:t>
                </a: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100" b="1" i="1" dirty="0">
                  <a:latin typeface="Cambria Math" panose="02040503050406030204" pitchFamily="18" charset="0"/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1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1" i="1">
                            <a:latin typeface="Cambria Math" panose="02040503050406030204" pitchFamily="18" charset="0"/>
                          </a:rPr>
                          <m:t>𝒛𝒊𝒔𝒌</m:t>
                        </m:r>
                      </m:e>
                      <m:sub>
                        <m:r>
                          <a:rPr lang="cs-CZ" sz="2100" b="1" i="1" smtClean="0">
                            <a:latin typeface="Cambria Math" panose="02040503050406030204" pitchFamily="18" charset="0"/>
                          </a:rPr>
                          <m:t>𝟐𝟎𝟐𝟓</m:t>
                        </m:r>
                      </m:sub>
                    </m:sSub>
                    <m:r>
                      <a:rPr lang="en-US" sz="210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100" b="0" i="0" smtClean="0">
                        <a:latin typeface="Cambria Math" panose="02040503050406030204" pitchFamily="18" charset="0"/>
                      </a:rPr>
                      <m:t>15 000 000</m:t>
                    </m:r>
                    <m:r>
                      <a:rPr lang="en-US" sz="2100">
                        <a:latin typeface="Cambria Math" panose="02040503050406030204" pitchFamily="18" charset="0"/>
                      </a:rPr>
                      <m:t>×</m:t>
                    </m:r>
                    <m:r>
                      <a:rPr lang="cs-CZ" sz="2100" i="1">
                        <a:latin typeface="Cambria Math" panose="02040503050406030204" pitchFamily="18" charset="0"/>
                      </a:rPr>
                      <m:t>0,065</m:t>
                    </m:r>
                  </m:oMath>
                </a14:m>
                <a:r>
                  <a:rPr lang="cs-CZ" sz="2100" b="1" dirty="0">
                    <a:solidFill>
                      <a:srgbClr val="002060"/>
                    </a:solidFill>
                  </a:rPr>
                  <a:t> </a:t>
                </a:r>
                <a:r>
                  <a:rPr lang="cs-CZ" sz="2100" b="1" i="1" dirty="0">
                    <a:solidFill>
                      <a:srgbClr val="002060"/>
                    </a:solidFill>
                  </a:rPr>
                  <a:t>= 975 000,00 Kč</a:t>
                </a: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100" b="1" i="1" dirty="0">
                  <a:solidFill>
                    <a:srgbClr val="002060"/>
                  </a:solidFill>
                </a:endParaRPr>
              </a:p>
              <a:p>
                <a:pPr marL="0" lvl="1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100" b="1" dirty="0">
                  <a:solidFill>
                    <a:srgbClr val="C00000"/>
                  </a:solidFill>
                </a:endParaRPr>
              </a:p>
              <a:p>
                <a:pPr marL="0" lvl="1" indent="0" algn="ctr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sz="2100" b="1" dirty="0">
                    <a:solidFill>
                      <a:srgbClr val="002060"/>
                    </a:solidFill>
                  </a:rPr>
                  <a:t>Kalkulace přiměřeného zisku pro rok </a:t>
                </a:r>
                <a:r>
                  <a:rPr lang="cs-CZ" sz="2100" b="1" dirty="0">
                    <a:solidFill>
                      <a:srgbClr val="C00000"/>
                    </a:solidFill>
                  </a:rPr>
                  <a:t>2026</a:t>
                </a:r>
              </a:p>
              <a:p>
                <a:pPr marL="0" lvl="1" indent="0" algn="ctr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100" dirty="0">
                  <a:solidFill>
                    <a:srgbClr val="C00000"/>
                  </a:solidFill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sz="2100" b="1" dirty="0">
                    <a:solidFill>
                      <a:srgbClr val="002060"/>
                    </a:solidFill>
                  </a:rPr>
                  <a:t>i </a:t>
                </a:r>
                <a:r>
                  <a:rPr lang="cs-CZ" sz="2100" dirty="0">
                    <a:solidFill>
                      <a:srgbClr val="002060"/>
                    </a:solidFill>
                  </a:rPr>
                  <a:t>pro rok </a:t>
                </a:r>
                <a:r>
                  <a:rPr lang="cs-CZ" sz="2100" b="1" dirty="0">
                    <a:solidFill>
                      <a:srgbClr val="002060"/>
                    </a:solidFill>
                  </a:rPr>
                  <a:t>2026 = 0,021</a:t>
                </a: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100" b="1" i="1" dirty="0">
                  <a:latin typeface="Cambria Math" panose="02040503050406030204" pitchFamily="18" charset="0"/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1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1" i="1">
                            <a:latin typeface="Cambria Math" panose="02040503050406030204" pitchFamily="18" charset="0"/>
                          </a:rPr>
                          <m:t>𝒛𝒊𝒔𝒌</m:t>
                        </m:r>
                      </m:e>
                      <m:sub>
                        <m:r>
                          <a:rPr lang="cs-CZ" sz="2100" b="1" i="1">
                            <a:latin typeface="Cambria Math" panose="02040503050406030204" pitchFamily="18" charset="0"/>
                          </a:rPr>
                          <m:t>𝟐𝟎𝟐</m:t>
                        </m:r>
                        <m:r>
                          <a:rPr lang="cs-CZ" sz="21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sub>
                    </m:sSub>
                    <m:r>
                      <a:rPr lang="en-US" sz="210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100">
                        <a:latin typeface="Cambria Math" panose="02040503050406030204" pitchFamily="18" charset="0"/>
                      </a:rPr>
                      <m:t>15 000 000</m:t>
                    </m:r>
                    <m:r>
                      <a:rPr lang="en-US" sz="2100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cs-CZ" sz="2100" dirty="0">
                        <a:latin typeface="Cambria Math" panose="02040503050406030204" pitchFamily="18" charset="0"/>
                      </a:rPr>
                      <m:t>(1+</m:t>
                    </m:r>
                    <m:r>
                      <a:rPr lang="cs-CZ" sz="2100" b="0" i="0" dirty="0" smtClean="0">
                        <a:latin typeface="Cambria Math" panose="02040503050406030204" pitchFamily="18" charset="0"/>
                      </a:rPr>
                      <m:t>0,021</m:t>
                    </m:r>
                    <m:r>
                      <a:rPr lang="cs-CZ" sz="2100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100">
                        <a:latin typeface="Cambria Math" panose="02040503050406030204" pitchFamily="18" charset="0"/>
                      </a:rPr>
                      <m:t>×</m:t>
                    </m:r>
                    <m:r>
                      <a:rPr lang="cs-CZ" sz="2100" i="1">
                        <a:latin typeface="Cambria Math" panose="02040503050406030204" pitchFamily="18" charset="0"/>
                      </a:rPr>
                      <m:t>0,065</m:t>
                    </m:r>
                  </m:oMath>
                </a14:m>
                <a:r>
                  <a:rPr lang="cs-CZ" sz="2100" b="1" dirty="0">
                    <a:solidFill>
                      <a:srgbClr val="002060"/>
                    </a:solidFill>
                  </a:rPr>
                  <a:t> </a:t>
                </a:r>
                <a:r>
                  <a:rPr lang="cs-CZ" sz="2100" b="1" i="1" dirty="0">
                    <a:solidFill>
                      <a:srgbClr val="002060"/>
                    </a:solidFill>
                  </a:rPr>
                  <a:t>= 995 475,00 Kč</a:t>
                </a: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500" dirty="0">
                  <a:solidFill>
                    <a:srgbClr val="002060"/>
                  </a:solidFill>
                </a:endParaRP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400" dirty="0">
                  <a:solidFill>
                    <a:srgbClr val="002060"/>
                  </a:solidFill>
                </a:endParaRPr>
              </a:p>
              <a:p>
                <a:pPr marL="1263600" lvl="8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endParaRPr lang="cs-CZ" sz="2400" dirty="0">
                  <a:solidFill>
                    <a:srgbClr val="002060"/>
                  </a:solidFill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400" dirty="0">
                  <a:solidFill>
                    <a:srgbClr val="002060"/>
                  </a:solidFill>
                </a:endParaRP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sz="2400" dirty="0">
                  <a:solidFill>
                    <a:srgbClr val="002060"/>
                  </a:solidFill>
                </a:endParaRPr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CCA22180-483F-40BF-9063-0F30A6D567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524000"/>
                <a:ext cx="11113200" cy="5242560"/>
              </a:xfrm>
              <a:blipFill>
                <a:blip r:embed="rId3"/>
                <a:stretch>
                  <a:fillRect l="-14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16998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444000"/>
          </a:xfrm>
        </p:spPr>
        <p:txBody>
          <a:bodyPr>
            <a:normAutofit/>
          </a:bodyPr>
          <a:lstStyle/>
          <a:p>
            <a:r>
              <a:rPr lang="cs-CZ" sz="2400" dirty="0"/>
              <a:t>úrovně předání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22180-483F-40BF-9063-0F30A6D56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37360"/>
            <a:ext cx="11113200" cy="5029200"/>
          </a:xfrm>
        </p:spPr>
        <p:txBody>
          <a:bodyPr>
            <a:normAutofit/>
          </a:bodyPr>
          <a:lstStyle/>
          <a:p>
            <a:pPr marL="0" lvl="1" indent="0" algn="just">
              <a:lnSpc>
                <a:spcPct val="120000"/>
              </a:lnSpc>
              <a:spcBef>
                <a:spcPct val="0"/>
              </a:spcBef>
              <a:buSzTx/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b="1" dirty="0">
                <a:solidFill>
                  <a:srgbClr val="C00000"/>
                </a:solidFill>
              </a:rPr>
              <a:t>Cíl: 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/>
              <a:t>eliminace počtu úrovní předání =&gt; zjednodušení kalkulace ceny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/>
              <a:t>zjednodušení pro odběratele tepelné energie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/>
              <a:t>zvýšení konkurenceschopnosti SZTE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/>
              <a:t>vymezení úrovní předání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8355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444000"/>
          </a:xfrm>
        </p:spPr>
        <p:txBody>
          <a:bodyPr>
            <a:normAutofit/>
          </a:bodyPr>
          <a:lstStyle/>
          <a:p>
            <a:r>
              <a:rPr lang="cs-CZ" sz="2400" dirty="0"/>
              <a:t>úrovně předání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22180-483F-40BF-9063-0F30A6D56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37360"/>
            <a:ext cx="3991360" cy="5029200"/>
          </a:xfrm>
        </p:spPr>
        <p:txBody>
          <a:bodyPr>
            <a:normAutofit/>
          </a:bodyPr>
          <a:lstStyle/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sz="1600" dirty="0"/>
              <a:t>ze zdroje</a:t>
            </a: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sz="1600" dirty="0"/>
              <a:t>do předávací stanice</a:t>
            </a: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sz="1600" dirty="0"/>
              <a:t>z předávací stanice</a:t>
            </a: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sz="1600" dirty="0"/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sz="1600" dirty="0"/>
              <a:t>případně z předávací stanice určené pro potřeby jednoho objektu (domovní předávací stanice)</a:t>
            </a: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sz="1600" dirty="0"/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dirty="0"/>
          </a:p>
          <a:p>
            <a:endParaRPr lang="cs-CZ" dirty="0"/>
          </a:p>
        </p:txBody>
      </p:sp>
      <p:pic>
        <p:nvPicPr>
          <p:cNvPr id="4" name="Grafický objekt 3" descr="Továrna">
            <a:extLst>
              <a:ext uri="{FF2B5EF4-FFF2-40B4-BE49-F238E27FC236}">
                <a16:creationId xmlns:a16="http://schemas.microsoft.com/office/drawing/2014/main" id="{8880E548-AA24-4A7C-B87E-09401759A4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86337" y="1280160"/>
            <a:ext cx="914400" cy="914400"/>
          </a:xfrm>
          <a:prstGeom prst="rect">
            <a:avLst/>
          </a:prstGeom>
        </p:spPr>
      </p:pic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E1E4FE66-4C5E-4A5A-83EA-91C6D34ADFF7}"/>
              </a:ext>
            </a:extLst>
          </p:cNvPr>
          <p:cNvCxnSpPr>
            <a:cxnSpLocks/>
          </p:cNvCxnSpPr>
          <p:nvPr/>
        </p:nvCxnSpPr>
        <p:spPr>
          <a:xfrm>
            <a:off x="6587377" y="3025379"/>
            <a:ext cx="419238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EC1CAAFF-0BFB-4207-B8DD-502424964A1D}"/>
              </a:ext>
            </a:extLst>
          </p:cNvPr>
          <p:cNvCxnSpPr/>
          <p:nvPr/>
        </p:nvCxnSpPr>
        <p:spPr>
          <a:xfrm>
            <a:off x="5994400" y="2062480"/>
            <a:ext cx="211328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cký objekt 8" descr="Továrna">
            <a:extLst>
              <a:ext uri="{FF2B5EF4-FFF2-40B4-BE49-F238E27FC236}">
                <a16:creationId xmlns:a16="http://schemas.microsoft.com/office/drawing/2014/main" id="{9389CD87-EE99-428C-A88C-CDBB7CBD3C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86337" y="2265680"/>
            <a:ext cx="914400" cy="914400"/>
          </a:xfrm>
          <a:prstGeom prst="rect">
            <a:avLst/>
          </a:prstGeom>
        </p:spPr>
      </p:pic>
      <p:pic>
        <p:nvPicPr>
          <p:cNvPr id="10" name="Grafický objekt 9" descr="Továrna">
            <a:extLst>
              <a:ext uri="{FF2B5EF4-FFF2-40B4-BE49-F238E27FC236}">
                <a16:creationId xmlns:a16="http://schemas.microsoft.com/office/drawing/2014/main" id="{AD7FA86C-A897-4D31-8AD7-12AD85018D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86336" y="5412074"/>
            <a:ext cx="914400" cy="914400"/>
          </a:xfrm>
          <a:prstGeom prst="rect">
            <a:avLst/>
          </a:prstGeom>
        </p:spPr>
      </p:pic>
      <p:pic>
        <p:nvPicPr>
          <p:cNvPr id="11" name="Grafický objekt 10" descr="Továrna">
            <a:extLst>
              <a:ext uri="{FF2B5EF4-FFF2-40B4-BE49-F238E27FC236}">
                <a16:creationId xmlns:a16="http://schemas.microsoft.com/office/drawing/2014/main" id="{2A57F768-147A-48DD-BA7D-644A94F7DF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86337" y="3197622"/>
            <a:ext cx="914400" cy="914400"/>
          </a:xfrm>
          <a:prstGeom prst="rect">
            <a:avLst/>
          </a:prstGeom>
        </p:spPr>
      </p:pic>
      <p:sp>
        <p:nvSpPr>
          <p:cNvPr id="13" name="Obdélník 12">
            <a:extLst>
              <a:ext uri="{FF2B5EF4-FFF2-40B4-BE49-F238E27FC236}">
                <a16:creationId xmlns:a16="http://schemas.microsoft.com/office/drawing/2014/main" id="{7216EAED-D9E3-4EC5-AABD-5B3E5FE7D052}"/>
              </a:ext>
            </a:extLst>
          </p:cNvPr>
          <p:cNvSpPr/>
          <p:nvPr/>
        </p:nvSpPr>
        <p:spPr>
          <a:xfrm>
            <a:off x="8605520" y="2733521"/>
            <a:ext cx="172720" cy="27431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Grafický objekt 13" descr="Dům">
            <a:extLst>
              <a:ext uri="{FF2B5EF4-FFF2-40B4-BE49-F238E27FC236}">
                <a16:creationId xmlns:a16="http://schemas.microsoft.com/office/drawing/2014/main" id="{BB850359-B765-4D7C-9E69-EE6CB685C2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94196" y="5318752"/>
            <a:ext cx="799481" cy="799481"/>
          </a:xfrm>
          <a:prstGeom prst="rect">
            <a:avLst/>
          </a:prstGeom>
        </p:spPr>
      </p:pic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C5537BD6-6736-41B9-9152-4BECFE940385}"/>
              </a:ext>
            </a:extLst>
          </p:cNvPr>
          <p:cNvCxnSpPr>
            <a:cxnSpLocks/>
          </p:cNvCxnSpPr>
          <p:nvPr/>
        </p:nvCxnSpPr>
        <p:spPr>
          <a:xfrm>
            <a:off x="8595360" y="2137531"/>
            <a:ext cx="0" cy="1291469"/>
          </a:xfrm>
          <a:prstGeom prst="line">
            <a:avLst/>
          </a:prstGeom>
          <a:ln w="254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8" name="Obdélník 17">
            <a:extLst>
              <a:ext uri="{FF2B5EF4-FFF2-40B4-BE49-F238E27FC236}">
                <a16:creationId xmlns:a16="http://schemas.microsoft.com/office/drawing/2014/main" id="{A40B1B86-DD89-49B3-8E25-4EAA020C29A5}"/>
              </a:ext>
            </a:extLst>
          </p:cNvPr>
          <p:cNvSpPr/>
          <p:nvPr/>
        </p:nvSpPr>
        <p:spPr>
          <a:xfrm>
            <a:off x="6800737" y="2226240"/>
            <a:ext cx="1560936" cy="6670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do předávací stanice = primární rozvod </a:t>
            </a:r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F166EFBB-BC65-4D85-90BE-537551AB660F}"/>
              </a:ext>
            </a:extLst>
          </p:cNvPr>
          <p:cNvSpPr/>
          <p:nvPr/>
        </p:nvSpPr>
        <p:spPr>
          <a:xfrm>
            <a:off x="6800736" y="1080000"/>
            <a:ext cx="1560936" cy="7417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ze zdroje</a:t>
            </a:r>
          </a:p>
        </p:txBody>
      </p: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0279ECC0-6D48-4352-BC5F-A60AEE81A04F}"/>
              </a:ext>
            </a:extLst>
          </p:cNvPr>
          <p:cNvCxnSpPr>
            <a:cxnSpLocks/>
          </p:cNvCxnSpPr>
          <p:nvPr/>
        </p:nvCxnSpPr>
        <p:spPr>
          <a:xfrm>
            <a:off x="6648337" y="3970259"/>
            <a:ext cx="2172391" cy="210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bdélník 22">
            <a:extLst>
              <a:ext uri="{FF2B5EF4-FFF2-40B4-BE49-F238E27FC236}">
                <a16:creationId xmlns:a16="http://schemas.microsoft.com/office/drawing/2014/main" id="{EE740B3D-4079-4474-9EF7-939E134A0031}"/>
              </a:ext>
            </a:extLst>
          </p:cNvPr>
          <p:cNvSpPr/>
          <p:nvPr/>
        </p:nvSpPr>
        <p:spPr>
          <a:xfrm>
            <a:off x="8605520" y="3729177"/>
            <a:ext cx="172720" cy="27431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5" name="Grafický objekt 24" descr="Dům">
            <a:extLst>
              <a:ext uri="{FF2B5EF4-FFF2-40B4-BE49-F238E27FC236}">
                <a16:creationId xmlns:a16="http://schemas.microsoft.com/office/drawing/2014/main" id="{1727F28A-8FC2-4090-8B92-ABDA982AF0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746898" y="3317238"/>
            <a:ext cx="799481" cy="799481"/>
          </a:xfrm>
          <a:prstGeom prst="rect">
            <a:avLst/>
          </a:prstGeom>
        </p:spPr>
      </p:pic>
      <p:sp>
        <p:nvSpPr>
          <p:cNvPr id="26" name="Obdélník 25">
            <a:extLst>
              <a:ext uri="{FF2B5EF4-FFF2-40B4-BE49-F238E27FC236}">
                <a16:creationId xmlns:a16="http://schemas.microsoft.com/office/drawing/2014/main" id="{CEA557C3-356F-48DC-91B6-BFC4436BE5FF}"/>
              </a:ext>
            </a:extLst>
          </p:cNvPr>
          <p:cNvSpPr/>
          <p:nvPr/>
        </p:nvSpPr>
        <p:spPr>
          <a:xfrm>
            <a:off x="6800736" y="3209435"/>
            <a:ext cx="1560936" cy="6670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do předávací stanice = primární rozvod </a:t>
            </a:r>
          </a:p>
        </p:txBody>
      </p: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6867CEE6-05A2-4FAE-967B-5B7F28CB451D}"/>
              </a:ext>
            </a:extLst>
          </p:cNvPr>
          <p:cNvCxnSpPr>
            <a:cxnSpLocks/>
          </p:cNvCxnSpPr>
          <p:nvPr/>
        </p:nvCxnSpPr>
        <p:spPr>
          <a:xfrm>
            <a:off x="8595360" y="3009087"/>
            <a:ext cx="0" cy="1291469"/>
          </a:xfrm>
          <a:prstGeom prst="line">
            <a:avLst/>
          </a:prstGeom>
          <a:ln w="254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28" name="Grafický objekt 27" descr="Továrna">
            <a:extLst>
              <a:ext uri="{FF2B5EF4-FFF2-40B4-BE49-F238E27FC236}">
                <a16:creationId xmlns:a16="http://schemas.microsoft.com/office/drawing/2014/main" id="{657EB8A6-D2D3-47A1-9ACB-53D87F64CE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86336" y="4296077"/>
            <a:ext cx="914400" cy="914400"/>
          </a:xfrm>
          <a:prstGeom prst="rect">
            <a:avLst/>
          </a:prstGeom>
        </p:spPr>
      </p:pic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78FD5CA1-C5B4-43C5-AF36-07A4F1A8BD36}"/>
              </a:ext>
            </a:extLst>
          </p:cNvPr>
          <p:cNvCxnSpPr>
            <a:cxnSpLocks/>
          </p:cNvCxnSpPr>
          <p:nvPr/>
        </p:nvCxnSpPr>
        <p:spPr>
          <a:xfrm>
            <a:off x="6450217" y="5067539"/>
            <a:ext cx="419238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id="{4D3B2DE6-3AAF-4F6F-9E94-94373C1A6C22}"/>
              </a:ext>
            </a:extLst>
          </p:cNvPr>
          <p:cNvCxnSpPr>
            <a:cxnSpLocks/>
          </p:cNvCxnSpPr>
          <p:nvPr/>
        </p:nvCxnSpPr>
        <p:spPr>
          <a:xfrm>
            <a:off x="6648337" y="6164050"/>
            <a:ext cx="2172391" cy="210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>
            <a:extLst>
              <a:ext uri="{FF2B5EF4-FFF2-40B4-BE49-F238E27FC236}">
                <a16:creationId xmlns:a16="http://schemas.microsoft.com/office/drawing/2014/main" id="{83B53682-5288-4FB8-A447-3E0F265C30D7}"/>
              </a:ext>
            </a:extLst>
          </p:cNvPr>
          <p:cNvCxnSpPr>
            <a:cxnSpLocks/>
          </p:cNvCxnSpPr>
          <p:nvPr/>
        </p:nvCxnSpPr>
        <p:spPr>
          <a:xfrm>
            <a:off x="8843418" y="5210477"/>
            <a:ext cx="0" cy="1291469"/>
          </a:xfrm>
          <a:prstGeom prst="line">
            <a:avLst/>
          </a:prstGeom>
          <a:ln w="254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Přímá spojnice 31">
            <a:extLst>
              <a:ext uri="{FF2B5EF4-FFF2-40B4-BE49-F238E27FC236}">
                <a16:creationId xmlns:a16="http://schemas.microsoft.com/office/drawing/2014/main" id="{A301CFE0-FFDF-4726-BF37-F769B02A3B3E}"/>
              </a:ext>
            </a:extLst>
          </p:cNvPr>
          <p:cNvCxnSpPr>
            <a:cxnSpLocks/>
          </p:cNvCxnSpPr>
          <p:nvPr/>
        </p:nvCxnSpPr>
        <p:spPr>
          <a:xfrm>
            <a:off x="8843418" y="4165484"/>
            <a:ext cx="0" cy="1291469"/>
          </a:xfrm>
          <a:prstGeom prst="line">
            <a:avLst/>
          </a:prstGeom>
          <a:ln w="254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3" name="Obdélník 32">
            <a:extLst>
              <a:ext uri="{FF2B5EF4-FFF2-40B4-BE49-F238E27FC236}">
                <a16:creationId xmlns:a16="http://schemas.microsoft.com/office/drawing/2014/main" id="{B07FB8C8-75EE-4418-8BFA-58D78DECF853}"/>
              </a:ext>
            </a:extLst>
          </p:cNvPr>
          <p:cNvSpPr/>
          <p:nvPr/>
        </p:nvSpPr>
        <p:spPr>
          <a:xfrm>
            <a:off x="8660538" y="5925573"/>
            <a:ext cx="172720" cy="27431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délník 33">
            <a:extLst>
              <a:ext uri="{FF2B5EF4-FFF2-40B4-BE49-F238E27FC236}">
                <a16:creationId xmlns:a16="http://schemas.microsoft.com/office/drawing/2014/main" id="{C794E14D-DFAA-402C-B700-D0B3565C782E}"/>
              </a:ext>
            </a:extLst>
          </p:cNvPr>
          <p:cNvSpPr/>
          <p:nvPr/>
        </p:nvSpPr>
        <p:spPr>
          <a:xfrm>
            <a:off x="8653016" y="4787282"/>
            <a:ext cx="172720" cy="27431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5" name="Grafický objekt 34" descr="Dům">
            <a:extLst>
              <a:ext uri="{FF2B5EF4-FFF2-40B4-BE49-F238E27FC236}">
                <a16:creationId xmlns:a16="http://schemas.microsoft.com/office/drawing/2014/main" id="{DA0AC625-CAC3-4161-9629-7FE6FEA8F9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800336" y="5525832"/>
            <a:ext cx="799481" cy="799481"/>
          </a:xfrm>
          <a:prstGeom prst="rect">
            <a:avLst/>
          </a:prstGeom>
        </p:spPr>
      </p:pic>
      <p:pic>
        <p:nvPicPr>
          <p:cNvPr id="36" name="Grafický objekt 35" descr="Dům">
            <a:extLst>
              <a:ext uri="{FF2B5EF4-FFF2-40B4-BE49-F238E27FC236}">
                <a16:creationId xmlns:a16="http://schemas.microsoft.com/office/drawing/2014/main" id="{146D71E4-7F47-4D6D-AF6D-BA9E5A46F3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463944" y="4387684"/>
            <a:ext cx="799481" cy="799481"/>
          </a:xfrm>
          <a:prstGeom prst="rect">
            <a:avLst/>
          </a:prstGeom>
        </p:spPr>
      </p:pic>
      <p:sp>
        <p:nvSpPr>
          <p:cNvPr id="37" name="Obdélník 36">
            <a:extLst>
              <a:ext uri="{FF2B5EF4-FFF2-40B4-BE49-F238E27FC236}">
                <a16:creationId xmlns:a16="http://schemas.microsoft.com/office/drawing/2014/main" id="{F08C0A89-5246-4F43-B70F-43EAD748EA1C}"/>
              </a:ext>
            </a:extLst>
          </p:cNvPr>
          <p:cNvSpPr/>
          <p:nvPr/>
        </p:nvSpPr>
        <p:spPr>
          <a:xfrm>
            <a:off x="9609976" y="5533490"/>
            <a:ext cx="1759063" cy="6670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z předávací stanice = sekundární rozvod </a:t>
            </a:r>
          </a:p>
        </p:txBody>
      </p:sp>
      <p:sp>
        <p:nvSpPr>
          <p:cNvPr id="38" name="Obdélník 37">
            <a:extLst>
              <a:ext uri="{FF2B5EF4-FFF2-40B4-BE49-F238E27FC236}">
                <a16:creationId xmlns:a16="http://schemas.microsoft.com/office/drawing/2014/main" id="{2343EC34-FCD9-4BD1-9395-D1C17E6BA063}"/>
              </a:ext>
            </a:extLst>
          </p:cNvPr>
          <p:cNvSpPr/>
          <p:nvPr/>
        </p:nvSpPr>
        <p:spPr>
          <a:xfrm>
            <a:off x="8894161" y="4181157"/>
            <a:ext cx="1794623" cy="6670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z předávací stanice = sekundární rozvod </a:t>
            </a:r>
          </a:p>
        </p:txBody>
      </p:sp>
      <p:pic>
        <p:nvPicPr>
          <p:cNvPr id="39" name="Grafický objekt 38" descr="Továrna">
            <a:extLst>
              <a:ext uri="{FF2B5EF4-FFF2-40B4-BE49-F238E27FC236}">
                <a16:creationId xmlns:a16="http://schemas.microsoft.com/office/drawing/2014/main" id="{D5E9496A-8024-450E-8F8F-874ABDC01A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800" y="5260168"/>
            <a:ext cx="914400" cy="914400"/>
          </a:xfrm>
          <a:prstGeom prst="rect">
            <a:avLst/>
          </a:prstGeom>
        </p:spPr>
      </p:pic>
      <p:cxnSp>
        <p:nvCxnSpPr>
          <p:cNvPr id="40" name="Přímá spojnice 39">
            <a:extLst>
              <a:ext uri="{FF2B5EF4-FFF2-40B4-BE49-F238E27FC236}">
                <a16:creationId xmlns:a16="http://schemas.microsoft.com/office/drawing/2014/main" id="{EE46B82A-258A-4E8D-88A6-623FF10F3753}"/>
              </a:ext>
            </a:extLst>
          </p:cNvPr>
          <p:cNvCxnSpPr>
            <a:cxnSpLocks/>
          </p:cNvCxnSpPr>
          <p:nvPr/>
        </p:nvCxnSpPr>
        <p:spPr>
          <a:xfrm>
            <a:off x="770777" y="5993903"/>
            <a:ext cx="419238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bdélník 40">
            <a:extLst>
              <a:ext uri="{FF2B5EF4-FFF2-40B4-BE49-F238E27FC236}">
                <a16:creationId xmlns:a16="http://schemas.microsoft.com/office/drawing/2014/main" id="{489DE604-B3A3-4740-910D-F49C1D1B53E5}"/>
              </a:ext>
            </a:extLst>
          </p:cNvPr>
          <p:cNvSpPr/>
          <p:nvPr/>
        </p:nvSpPr>
        <p:spPr>
          <a:xfrm>
            <a:off x="4707836" y="5712773"/>
            <a:ext cx="172720" cy="27431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bdélník 41">
            <a:extLst>
              <a:ext uri="{FF2B5EF4-FFF2-40B4-BE49-F238E27FC236}">
                <a16:creationId xmlns:a16="http://schemas.microsoft.com/office/drawing/2014/main" id="{E837A8DA-0AB7-4931-946E-6F6D470B914B}"/>
              </a:ext>
            </a:extLst>
          </p:cNvPr>
          <p:cNvSpPr/>
          <p:nvPr/>
        </p:nvSpPr>
        <p:spPr>
          <a:xfrm>
            <a:off x="2419463" y="5731618"/>
            <a:ext cx="172720" cy="27431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3" name="Přímá spojnice 42">
            <a:extLst>
              <a:ext uri="{FF2B5EF4-FFF2-40B4-BE49-F238E27FC236}">
                <a16:creationId xmlns:a16="http://schemas.microsoft.com/office/drawing/2014/main" id="{4581055A-7BAF-41DD-B6E2-C2A6F2DAD98B}"/>
              </a:ext>
            </a:extLst>
          </p:cNvPr>
          <p:cNvCxnSpPr>
            <a:cxnSpLocks/>
          </p:cNvCxnSpPr>
          <p:nvPr/>
        </p:nvCxnSpPr>
        <p:spPr>
          <a:xfrm>
            <a:off x="4880556" y="5067038"/>
            <a:ext cx="0" cy="1291469"/>
          </a:xfrm>
          <a:prstGeom prst="line">
            <a:avLst/>
          </a:prstGeom>
          <a:ln w="254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4" name="Obdélník 43">
            <a:extLst>
              <a:ext uri="{FF2B5EF4-FFF2-40B4-BE49-F238E27FC236}">
                <a16:creationId xmlns:a16="http://schemas.microsoft.com/office/drawing/2014/main" id="{A91D31C9-DF50-437A-B3FA-5B41672B1125}"/>
              </a:ext>
            </a:extLst>
          </p:cNvPr>
          <p:cNvSpPr/>
          <p:nvPr/>
        </p:nvSpPr>
        <p:spPr>
          <a:xfrm>
            <a:off x="3200400" y="4471028"/>
            <a:ext cx="2041010" cy="6670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z předávací stanice určené pro potřeby jednoho objektu</a:t>
            </a:r>
          </a:p>
        </p:txBody>
      </p:sp>
      <p:sp>
        <p:nvSpPr>
          <p:cNvPr id="45" name="Obdélník: se zakulacenými rohy 44">
            <a:extLst>
              <a:ext uri="{FF2B5EF4-FFF2-40B4-BE49-F238E27FC236}">
                <a16:creationId xmlns:a16="http://schemas.microsoft.com/office/drawing/2014/main" id="{2843F5BF-6219-4946-9AD2-BFDD7CA0149F}"/>
              </a:ext>
            </a:extLst>
          </p:cNvPr>
          <p:cNvSpPr/>
          <p:nvPr/>
        </p:nvSpPr>
        <p:spPr>
          <a:xfrm>
            <a:off x="5593677" y="739767"/>
            <a:ext cx="3153218" cy="1400480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bdélník: se zakulacenými rohy 45">
            <a:extLst>
              <a:ext uri="{FF2B5EF4-FFF2-40B4-BE49-F238E27FC236}">
                <a16:creationId xmlns:a16="http://schemas.microsoft.com/office/drawing/2014/main" id="{39A634CA-594D-41F9-9EF4-768988A7AFF8}"/>
              </a:ext>
            </a:extLst>
          </p:cNvPr>
          <p:cNvSpPr/>
          <p:nvPr/>
        </p:nvSpPr>
        <p:spPr>
          <a:xfrm>
            <a:off x="5604623" y="2182577"/>
            <a:ext cx="6047361" cy="1826837"/>
          </a:xfrm>
          <a:prstGeom prst="roundRect">
            <a:avLst/>
          </a:pr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bdélník: se zakulacenými rohy 46">
            <a:extLst>
              <a:ext uri="{FF2B5EF4-FFF2-40B4-BE49-F238E27FC236}">
                <a16:creationId xmlns:a16="http://schemas.microsoft.com/office/drawing/2014/main" id="{A0669666-E7D4-42BC-AFD0-451F6B2EBF59}"/>
              </a:ext>
            </a:extLst>
          </p:cNvPr>
          <p:cNvSpPr/>
          <p:nvPr/>
        </p:nvSpPr>
        <p:spPr>
          <a:xfrm>
            <a:off x="82800" y="4183462"/>
            <a:ext cx="5434072" cy="2318484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8" name="Grafický objekt 47" descr="Dům">
            <a:extLst>
              <a:ext uri="{FF2B5EF4-FFF2-40B4-BE49-F238E27FC236}">
                <a16:creationId xmlns:a16="http://schemas.microsoft.com/office/drawing/2014/main" id="{F04F3959-DFD7-4676-A6F3-9822B205F1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13706" y="2333780"/>
            <a:ext cx="799481" cy="799481"/>
          </a:xfrm>
          <a:prstGeom prst="rect">
            <a:avLst/>
          </a:prstGeom>
        </p:spPr>
      </p:pic>
      <p:sp>
        <p:nvSpPr>
          <p:cNvPr id="49" name="Obdélník: se zakulacenými rohy 48">
            <a:extLst>
              <a:ext uri="{FF2B5EF4-FFF2-40B4-BE49-F238E27FC236}">
                <a16:creationId xmlns:a16="http://schemas.microsoft.com/office/drawing/2014/main" id="{F8E9C03D-9947-482D-B618-FE74DB454E59}"/>
              </a:ext>
            </a:extLst>
          </p:cNvPr>
          <p:cNvSpPr/>
          <p:nvPr/>
        </p:nvSpPr>
        <p:spPr>
          <a:xfrm>
            <a:off x="5545779" y="4129564"/>
            <a:ext cx="6047356" cy="2318484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5273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444000"/>
          </a:xfrm>
        </p:spPr>
        <p:txBody>
          <a:bodyPr>
            <a:normAutofit/>
          </a:bodyPr>
          <a:lstStyle/>
          <a:p>
            <a:r>
              <a:rPr lang="cs-CZ" sz="2400" dirty="0"/>
              <a:t>změna ceny během kalendářního roku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22180-483F-40BF-9063-0F30A6D56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37360"/>
            <a:ext cx="11113200" cy="5029200"/>
          </a:xfrm>
        </p:spPr>
        <p:txBody>
          <a:bodyPr>
            <a:normAutofit/>
          </a:bodyPr>
          <a:lstStyle/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sz="2300" b="1" dirty="0">
                <a:solidFill>
                  <a:srgbClr val="002060"/>
                </a:solidFill>
              </a:rPr>
              <a:t>při změně </a:t>
            </a:r>
            <a:r>
              <a:rPr lang="cs-CZ" sz="2300" b="1" dirty="0">
                <a:solidFill>
                  <a:srgbClr val="C00000"/>
                </a:solidFill>
              </a:rPr>
              <a:t>oprávněných nákladů</a:t>
            </a: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sz="2300" b="1" dirty="0">
              <a:solidFill>
                <a:srgbClr val="002060"/>
              </a:solidFill>
            </a:endParaRP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sz="2300" dirty="0">
                <a:solidFill>
                  <a:srgbClr val="002060"/>
                </a:solidFill>
              </a:rPr>
              <a:t>do nové kalkulace předběžné ceny </a:t>
            </a:r>
            <a:r>
              <a:rPr lang="cs-CZ" sz="2300" b="1" dirty="0">
                <a:solidFill>
                  <a:srgbClr val="002060"/>
                </a:solidFill>
              </a:rPr>
              <a:t>lze zahrnout: 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sz="2400" dirty="0">
                <a:solidFill>
                  <a:srgbClr val="002060"/>
                </a:solidFill>
              </a:rPr>
              <a:t>rozdíl mezi skutečnými tržbami a skutečnými ekonomicky oprávněnými náklady za uplynulé období kalendářního roku a 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sz="2400" dirty="0">
                <a:solidFill>
                  <a:srgbClr val="002060"/>
                </a:solidFill>
              </a:rPr>
              <a:t>přepokládané ekonomicky oprávněné náklady a předpokládané množství tepelné energie za zbývající část kalendářního roku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72380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444000"/>
          </a:xfrm>
        </p:spPr>
        <p:txBody>
          <a:bodyPr>
            <a:normAutofit/>
          </a:bodyPr>
          <a:lstStyle/>
          <a:p>
            <a:r>
              <a:rPr lang="cs-CZ" sz="2400" dirty="0"/>
              <a:t>zpětná </a:t>
            </a:r>
            <a:r>
              <a:rPr lang="cs-CZ" sz="2400"/>
              <a:t>výplata podpory 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22180-483F-40BF-9063-0F30A6D56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37360"/>
            <a:ext cx="11113200" cy="5029200"/>
          </a:xfrm>
        </p:spPr>
        <p:txBody>
          <a:bodyPr>
            <a:normAutofit/>
          </a:bodyPr>
          <a:lstStyle/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sz="2300" b="1" dirty="0">
                <a:solidFill>
                  <a:srgbClr val="002060"/>
                </a:solidFill>
              </a:rPr>
              <a:t>pokud obdrží </a:t>
            </a:r>
            <a:r>
              <a:rPr lang="cs-CZ" sz="2300" dirty="0">
                <a:solidFill>
                  <a:srgbClr val="002060"/>
                </a:solidFill>
              </a:rPr>
              <a:t>dodavatel podporu nebo dotaci </a:t>
            </a:r>
            <a:r>
              <a:rPr lang="cs-CZ" sz="2300" b="1" dirty="0">
                <a:solidFill>
                  <a:srgbClr val="002060"/>
                </a:solidFill>
              </a:rPr>
              <a:t>zpětně </a:t>
            </a:r>
            <a:r>
              <a:rPr lang="cs-CZ" sz="2300" dirty="0">
                <a:solidFill>
                  <a:srgbClr val="002060"/>
                </a:solidFill>
              </a:rPr>
              <a:t>(za období před kalendářním rokem, pro který kalkuluje cenu),</a:t>
            </a:r>
            <a:r>
              <a:rPr lang="cs-CZ" sz="2300" b="1" dirty="0">
                <a:solidFill>
                  <a:srgbClr val="002060"/>
                </a:solidFill>
              </a:rPr>
              <a:t> promítne </a:t>
            </a:r>
            <a:r>
              <a:rPr lang="cs-CZ" sz="2300" dirty="0">
                <a:solidFill>
                  <a:srgbClr val="002060"/>
                </a:solidFill>
              </a:rPr>
              <a:t>takovou podporu nebo dotaci</a:t>
            </a:r>
            <a:r>
              <a:rPr lang="cs-CZ" sz="2300" b="1" dirty="0">
                <a:solidFill>
                  <a:srgbClr val="002060"/>
                </a:solidFill>
              </a:rPr>
              <a:t> do kalkulace ceny v roce, ve kterém </a:t>
            </a:r>
            <a:r>
              <a:rPr lang="cs-CZ" sz="2300" dirty="0">
                <a:solidFill>
                  <a:srgbClr val="002060"/>
                </a:solidFill>
              </a:rPr>
              <a:t>takovou podporu nebo dotaci </a:t>
            </a:r>
            <a:r>
              <a:rPr lang="cs-CZ" sz="2300" b="1" dirty="0">
                <a:solidFill>
                  <a:srgbClr val="002060"/>
                </a:solidFill>
              </a:rPr>
              <a:t>obdržel </a:t>
            </a:r>
            <a:r>
              <a:rPr lang="cs-CZ" sz="2300" dirty="0">
                <a:solidFill>
                  <a:srgbClr val="002060"/>
                </a:solidFill>
              </a:rPr>
              <a:t>(nejpozději do výsledné ceny).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38709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444000"/>
          </a:xfrm>
        </p:spPr>
        <p:txBody>
          <a:bodyPr>
            <a:normAutofit/>
          </a:bodyPr>
          <a:lstStyle/>
          <a:p>
            <a:r>
              <a:rPr lang="cs-CZ" sz="2400" dirty="0"/>
              <a:t>náklady na výměnu majetku do výše 10 % z celkového majetku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22180-483F-40BF-9063-0F30A6D56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37360"/>
            <a:ext cx="11113200" cy="5029200"/>
          </a:xfrm>
        </p:spPr>
        <p:txBody>
          <a:bodyPr>
            <a:normAutofit/>
          </a:bodyPr>
          <a:lstStyle/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sz="2300" b="1" dirty="0">
              <a:solidFill>
                <a:srgbClr val="002060"/>
              </a:solidFill>
            </a:endParaRP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sz="2300" dirty="0">
                <a:solidFill>
                  <a:srgbClr val="002060"/>
                </a:solidFill>
              </a:rPr>
              <a:t>dle stávající úpravy je možno takový majetek uplatnit v položce „Náklady na opravy“</a:t>
            </a: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sz="2300" b="1" dirty="0">
              <a:solidFill>
                <a:srgbClr val="002060"/>
              </a:solidFill>
            </a:endParaRP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sz="2300" b="1" dirty="0">
                <a:solidFill>
                  <a:srgbClr val="002060"/>
                </a:solidFill>
              </a:rPr>
              <a:t>pro rok 2025 a dále odstraněno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594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regulace v teplárenství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22180-483F-40BF-9063-0F30A6D56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cs-CZ" b="1" dirty="0"/>
              <a:t>Věcné usměrňování cen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tradičně uplatňovaná metoda regulace v teplárenství, specifické podmínky,</a:t>
            </a:r>
          </a:p>
          <a:p>
            <a:pPr lvl="3">
              <a:lnSpc>
                <a:spcPct val="120000"/>
              </a:lnSpc>
            </a:pPr>
            <a:r>
              <a:rPr lang="cs-CZ" dirty="0"/>
              <a:t>ekonomicky oprávněné náklady, přiměřený zisk, DPH</a:t>
            </a:r>
          </a:p>
          <a:p>
            <a:pPr lvl="1">
              <a:lnSpc>
                <a:spcPct val="120000"/>
              </a:lnSpc>
            </a:pPr>
            <a:r>
              <a:rPr lang="cs-CZ" b="1" dirty="0"/>
              <a:t>nejde o přímou cenovou regulaci</a:t>
            </a:r>
            <a:r>
              <a:rPr lang="cs-CZ" dirty="0"/>
              <a:t>, jako u regulovaných složek v elektroenergetice nebo plynárenství, jde o nastavení pravidel cenotvorby (ceny jsou kalkulovány regulovanými subjekty) =&gt; </a:t>
            </a:r>
            <a:r>
              <a:rPr lang="cs-CZ" b="1" dirty="0"/>
              <a:t>cenové rozhodnutí </a:t>
            </a:r>
            <a:r>
              <a:rPr lang="cs-CZ" dirty="0"/>
              <a:t>Energetického regulačního úřadu k cenám tepelné energie</a:t>
            </a:r>
          </a:p>
          <a:p>
            <a:pPr marL="72900" indent="-270000" algn="just">
              <a:lnSpc>
                <a:spcPct val="105000"/>
              </a:lnSpc>
              <a:buBlip>
                <a:blip r:embed="rId2"/>
              </a:buBlip>
            </a:pPr>
            <a:r>
              <a:rPr lang="cs-CZ" sz="1900" dirty="0"/>
              <a:t>kalkulace ceny na kalendářní rok </a:t>
            </a:r>
          </a:p>
          <a:p>
            <a:pPr marL="526500" lvl="2" algn="just">
              <a:lnSpc>
                <a:spcPct val="105000"/>
              </a:lnSpc>
            </a:pPr>
            <a:r>
              <a:rPr lang="cs-CZ" sz="1800" dirty="0"/>
              <a:t>předběžná vs. výsledná cena tepelné energie</a:t>
            </a:r>
          </a:p>
          <a:p>
            <a:pPr marL="72900" indent="-270000" algn="just">
              <a:lnSpc>
                <a:spcPct val="105000"/>
              </a:lnSpc>
              <a:buBlip>
                <a:blip r:embed="rId2"/>
              </a:buBlip>
            </a:pPr>
            <a:r>
              <a:rPr lang="cs-CZ" sz="1900" dirty="0"/>
              <a:t>odběratelem je konečný zákazník či distributor tepelné energie</a:t>
            </a:r>
          </a:p>
          <a:p>
            <a:pPr marL="72900" indent="-270000" algn="just">
              <a:lnSpc>
                <a:spcPct val="105000"/>
              </a:lnSpc>
              <a:buBlip>
                <a:blip r:embed="rId2"/>
              </a:buBlip>
            </a:pPr>
            <a:r>
              <a:rPr lang="cs-CZ" sz="1900" dirty="0"/>
              <a:t>kalkulace na cenové lokality</a:t>
            </a:r>
          </a:p>
          <a:p>
            <a:pPr marL="72900" indent="-270000" algn="just">
              <a:lnSpc>
                <a:spcPct val="105000"/>
              </a:lnSpc>
              <a:buBlip>
                <a:blip r:embed="rId2"/>
              </a:buBlip>
            </a:pPr>
            <a:r>
              <a:rPr lang="cs-CZ" sz="1900" dirty="0"/>
              <a:t>odběratel může být připojen na kterékoli úrovni předání </a:t>
            </a:r>
            <a:r>
              <a:rPr lang="cs-CZ" sz="1900" dirty="0">
                <a:solidFill>
                  <a:srgbClr val="C00000"/>
                </a:solidFill>
              </a:rPr>
              <a:t>=&gt;</a:t>
            </a:r>
            <a:r>
              <a:rPr lang="cs-CZ" sz="1900" dirty="0"/>
              <a:t> kalkulace na jednotlivé úrovně předání</a:t>
            </a:r>
          </a:p>
          <a:p>
            <a:pPr lvl="1" algn="just">
              <a:lnSpc>
                <a:spcPct val="105000"/>
              </a:lnSpc>
            </a:pPr>
            <a:r>
              <a:rPr lang="cs-CZ" sz="1900" dirty="0"/>
              <a:t>princip</a:t>
            </a:r>
            <a:r>
              <a:rPr lang="cs-CZ" sz="1900" b="1" dirty="0"/>
              <a:t> rovnosti </a:t>
            </a:r>
            <a:r>
              <a:rPr lang="cs-CZ" sz="1900" dirty="0"/>
              <a:t>kalkulovaných cen – neznevýhodňování zákazníků, přičemž cenové rozhodnutí dává </a:t>
            </a:r>
            <a:r>
              <a:rPr lang="cs-CZ" sz="1900" b="1" dirty="0"/>
              <a:t>možnost rozlišovat zákazníky </a:t>
            </a:r>
            <a:r>
              <a:rPr lang="cs-CZ" sz="1900" dirty="0"/>
              <a:t>prostřednictvím tzv. samostatné kalkulace ceny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00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E354FB-BCF2-4E23-A192-B5E8F1F96E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/>
              <a:t>Sylva Hondlová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8DDA6EE-6669-4DD7-96D3-AC387AB6D4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vedoucí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681226D-39C9-48BB-9675-1EB656B1F8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oddělení regulace teplárenství, Sekce </a:t>
            </a:r>
            <a:r>
              <a:rPr lang="cs-CZ" dirty="0" err="1"/>
              <a:t>reg</a:t>
            </a:r>
            <a:r>
              <a:rPr lang="cs-CZ" dirty="0"/>
              <a:t>. činností a mez. spolupráce</a:t>
            </a:r>
          </a:p>
        </p:txBody>
      </p:sp>
    </p:spTree>
    <p:extLst>
      <p:ext uri="{BB962C8B-B14F-4D97-AF65-F5344CB8AC3E}">
        <p14:creationId xmlns:p14="http://schemas.microsoft.com/office/powerpoint/2010/main" val="308813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698000"/>
          </a:xfrm>
        </p:spPr>
        <p:txBody>
          <a:bodyPr>
            <a:normAutofit/>
          </a:bodyPr>
          <a:lstStyle/>
          <a:p>
            <a:r>
              <a:rPr lang="cs-CZ" sz="2600" dirty="0"/>
              <a:t>samostatná kalkulace ceny tepelné energie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22180-483F-40BF-9063-0F30A6D56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981200"/>
            <a:ext cx="11113200" cy="4612640"/>
          </a:xfrm>
        </p:spPr>
        <p:txBody>
          <a:bodyPr>
            <a:normAutofit fontScale="70000" lnSpcReduction="20000"/>
          </a:bodyPr>
          <a:lstStyle/>
          <a:p>
            <a:pPr lvl="1">
              <a:lnSpc>
                <a:spcPct val="110000"/>
              </a:lnSpc>
            </a:pPr>
            <a:r>
              <a:rPr lang="cs-CZ" dirty="0"/>
              <a:t>cenu na úrovni předání lze samostatně kalkulovat pro: </a:t>
            </a:r>
          </a:p>
          <a:p>
            <a:pPr lvl="3">
              <a:lnSpc>
                <a:spcPct val="110000"/>
              </a:lnSpc>
            </a:pPr>
            <a:r>
              <a:rPr lang="cs-CZ" dirty="0"/>
              <a:t>centrálně připravovanou teplou vodu,</a:t>
            </a:r>
          </a:p>
          <a:p>
            <a:pPr lvl="3">
              <a:lnSpc>
                <a:spcPct val="110000"/>
              </a:lnSpc>
            </a:pPr>
            <a:r>
              <a:rPr lang="cs-CZ" dirty="0"/>
              <a:t>zařízení pro výrobu </a:t>
            </a:r>
            <a:r>
              <a:rPr lang="cs-CZ" b="1" dirty="0"/>
              <a:t>chladu</a:t>
            </a:r>
            <a:r>
              <a:rPr lang="cs-CZ" dirty="0"/>
              <a:t>,</a:t>
            </a:r>
          </a:p>
          <a:p>
            <a:pPr lvl="3">
              <a:lnSpc>
                <a:spcPct val="110000"/>
              </a:lnSpc>
            </a:pPr>
            <a:r>
              <a:rPr lang="cs-CZ" dirty="0"/>
              <a:t>odběrná místa jednoho </a:t>
            </a:r>
            <a:r>
              <a:rPr lang="cs-CZ" b="1" dirty="0"/>
              <a:t>distributora</a:t>
            </a:r>
            <a:r>
              <a:rPr lang="cs-CZ" dirty="0"/>
              <a:t> tepelné energie,</a:t>
            </a:r>
          </a:p>
          <a:p>
            <a:pPr lvl="3">
              <a:lnSpc>
                <a:spcPct val="110000"/>
              </a:lnSpc>
            </a:pPr>
            <a:r>
              <a:rPr lang="cs-CZ" dirty="0"/>
              <a:t>jedno či skupinu odběrných míst s </a:t>
            </a:r>
            <a:r>
              <a:rPr lang="cs-CZ" b="1" dirty="0"/>
              <a:t>individuální cenou </a:t>
            </a:r>
            <a:r>
              <a:rPr lang="cs-CZ" dirty="0"/>
              <a:t>tepelné energie: </a:t>
            </a:r>
          </a:p>
          <a:p>
            <a:pPr lvl="5">
              <a:lnSpc>
                <a:spcPct val="110000"/>
              </a:lnSpc>
            </a:pPr>
            <a:r>
              <a:rPr lang="cs-CZ" dirty="0">
                <a:solidFill>
                  <a:srgbClr val="002060"/>
                </a:solidFill>
              </a:rPr>
              <a:t>odlišují-li se odběrná místa specifickými připojovacími podmínkami, nebo </a:t>
            </a:r>
          </a:p>
          <a:p>
            <a:pPr lvl="5">
              <a:lnSpc>
                <a:spcPct val="110000"/>
              </a:lnSpc>
            </a:pPr>
            <a:r>
              <a:rPr lang="cs-CZ" dirty="0">
                <a:solidFill>
                  <a:srgbClr val="002060"/>
                </a:solidFill>
              </a:rPr>
              <a:t>odlišují-li se dodávky pro tato odběrná místa</a:t>
            </a:r>
          </a:p>
          <a:p>
            <a:pPr lvl="7">
              <a:lnSpc>
                <a:spcPct val="110000"/>
              </a:lnSpc>
            </a:pPr>
            <a:r>
              <a:rPr lang="cs-CZ" dirty="0">
                <a:solidFill>
                  <a:srgbClr val="002060"/>
                </a:solidFill>
              </a:rPr>
              <a:t>specifickým technickým charakterem, průběhem či velikostí dodávky tepelné energie, nákladovými podmínkami nebo využíváním soustavy zásobování tepelnou energií pouze jako náhradního zdroje tepelné energie, nebo</a:t>
            </a:r>
          </a:p>
          <a:p>
            <a:pPr lvl="7">
              <a:lnSpc>
                <a:spcPct val="110000"/>
              </a:lnSpc>
            </a:pPr>
            <a:r>
              <a:rPr lang="cs-CZ" dirty="0">
                <a:solidFill>
                  <a:srgbClr val="002060"/>
                </a:solidFill>
              </a:rPr>
              <a:t>dobou trvání závazku ze smlouvy o na jeden nebo více kalendářních roků. Tím se nevylučuje možnost sjednat cenu v průběhu kalendářního roku. </a:t>
            </a:r>
          </a:p>
          <a:p>
            <a:pPr lvl="5">
              <a:lnSpc>
                <a:spcPct val="110000"/>
              </a:lnSpc>
            </a:pPr>
            <a:r>
              <a:rPr lang="cs-CZ" dirty="0">
                <a:solidFill>
                  <a:srgbClr val="002060"/>
                </a:solidFill>
              </a:rPr>
              <a:t>pro odběrná místa jednoho odběratele v rámci jednoho uceleného komplexu budov, pokud alespoň jedno odběrné místo splňuje některou z podmínek pro individuální cenu</a:t>
            </a:r>
            <a:endParaRPr lang="cs-CZ" dirty="0"/>
          </a:p>
          <a:p>
            <a:pPr lvl="3">
              <a:lnSpc>
                <a:spcPct val="110000"/>
              </a:lnSpc>
            </a:pPr>
            <a:r>
              <a:rPr lang="cs-CZ" dirty="0"/>
              <a:t>domovní předávací stanici nebo domovní předávací stanice jednoho odběratele, které má dodavatel v užívání,</a:t>
            </a:r>
          </a:p>
          <a:p>
            <a:pPr lvl="3">
              <a:lnSpc>
                <a:spcPct val="110000"/>
              </a:lnSpc>
            </a:pPr>
            <a:r>
              <a:rPr lang="cs-CZ" dirty="0">
                <a:solidFill>
                  <a:srgbClr val="C00000"/>
                </a:solidFill>
              </a:rPr>
              <a:t>odběrná místa odběratelů s pozitivním zpětným vlivem na soustavu zásobování tepelnou energií</a:t>
            </a:r>
            <a:r>
              <a:rPr lang="cs-CZ" dirty="0"/>
              <a:t>.</a:t>
            </a:r>
          </a:p>
          <a:p>
            <a:pPr lvl="3">
              <a:lnSpc>
                <a:spcPct val="110000"/>
              </a:lnSpc>
            </a:pPr>
            <a:endParaRPr lang="cs-CZ" dirty="0"/>
          </a:p>
          <a:p>
            <a:pPr lvl="1">
              <a:lnSpc>
                <a:spcPct val="110000"/>
              </a:lnSpc>
            </a:pPr>
            <a:r>
              <a:rPr lang="cs-CZ" dirty="0"/>
              <a:t>cena pro jedno nebo více odběrných míst se dále může lišit o oprávněné náklady vyvolané odběratelem a související pouze s jeho odběrnými místy.</a:t>
            </a:r>
          </a:p>
          <a:p>
            <a:pPr lvl="4">
              <a:lnSpc>
                <a:spcPct val="110000"/>
              </a:lnSpc>
            </a:pPr>
            <a:endParaRPr lang="cs-CZ" sz="4000" dirty="0"/>
          </a:p>
          <a:p>
            <a:pPr lvl="4"/>
            <a:endParaRPr lang="cs-CZ" sz="4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3043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F6C379-1D79-4B5F-9C64-7DC085E5B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62688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233060"/>
                </a:solidFill>
              </a:rPr>
              <a:t>pravidla regulace</a:t>
            </a:r>
            <a:endParaRPr lang="cs-CZ" dirty="0">
              <a:highlight>
                <a:srgbClr val="FFFF00"/>
              </a:highlight>
            </a:endParaRPr>
          </a:p>
        </p:txBody>
      </p:sp>
      <p:sp>
        <p:nvSpPr>
          <p:cNvPr id="5" name="Zástupný symbol pro obsah 3">
            <a:extLst>
              <a:ext uri="{FF2B5EF4-FFF2-40B4-BE49-F238E27FC236}">
                <a16:creationId xmlns:a16="http://schemas.microsoft.com/office/drawing/2014/main" id="{BDBC92B1-DFD9-4FFA-8C3D-C42E7F0D8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297" y="3226967"/>
            <a:ext cx="5374799" cy="2551033"/>
          </a:xfrm>
        </p:spPr>
        <p:txBody>
          <a:bodyPr>
            <a:noAutofit/>
          </a:bodyPr>
          <a:lstStyle/>
          <a:p>
            <a:r>
              <a:rPr lang="cs-CZ" b="1" dirty="0"/>
              <a:t>CÍLE</a:t>
            </a:r>
          </a:p>
          <a:p>
            <a:pPr lvl="1"/>
            <a:r>
              <a:rPr lang="cs-CZ" b="1" cap="all" dirty="0"/>
              <a:t>Podpora transformace teplárenství</a:t>
            </a:r>
          </a:p>
          <a:p>
            <a:pPr marL="531813" lvl="2" indent="-265113"/>
            <a:r>
              <a:rPr lang="cs-CZ" dirty="0">
                <a:solidFill>
                  <a:srgbClr val="23315F"/>
                </a:solidFill>
              </a:rPr>
              <a:t>Zvyšování účinnosti a efektivity SZTE</a:t>
            </a:r>
          </a:p>
          <a:p>
            <a:pPr marL="809625" lvl="3" indent="-265113"/>
            <a:r>
              <a:rPr lang="cs-CZ" cap="all" dirty="0">
                <a:solidFill>
                  <a:srgbClr val="002060"/>
                </a:solidFill>
              </a:rPr>
              <a:t>ze strany </a:t>
            </a:r>
            <a:r>
              <a:rPr lang="cs-CZ" cap="all" dirty="0"/>
              <a:t>dodavatele</a:t>
            </a:r>
          </a:p>
          <a:p>
            <a:pPr marL="809625" lvl="3" indent="-265113"/>
            <a:r>
              <a:rPr lang="cs-CZ" cap="all" dirty="0">
                <a:solidFill>
                  <a:srgbClr val="002060"/>
                </a:solidFill>
              </a:rPr>
              <a:t>Ze strany zákazníka</a:t>
            </a:r>
          </a:p>
          <a:p>
            <a:pPr marL="531813" lvl="2" indent="-265113"/>
            <a:r>
              <a:rPr lang="cs-CZ" dirty="0">
                <a:solidFill>
                  <a:srgbClr val="23315F"/>
                </a:solidFill>
              </a:rPr>
              <a:t>Podpora nových investic</a:t>
            </a:r>
          </a:p>
          <a:p>
            <a:pPr marL="531813" lvl="2" indent="-265113"/>
            <a:r>
              <a:rPr lang="cs-CZ" dirty="0">
                <a:solidFill>
                  <a:srgbClr val="23315F"/>
                </a:solidFill>
              </a:rPr>
              <a:t>Začlenění SZTE do komunitní energetiky</a:t>
            </a:r>
          </a:p>
          <a:p>
            <a:pPr lvl="1"/>
            <a:r>
              <a:rPr lang="cs-CZ" b="1" cap="all" dirty="0"/>
              <a:t>FLEXIBILITA při reakci na rychle se měnící tržní podmínky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FEE86D-C097-4033-AA3E-58BD4522C7E3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6138446" y="3226967"/>
            <a:ext cx="5374799" cy="2911034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00000"/>
              </a:lnSpc>
            </a:pPr>
            <a:endParaRPr lang="cs-CZ" b="1" cap="all" dirty="0"/>
          </a:p>
          <a:p>
            <a:pPr lvl="1">
              <a:lnSpc>
                <a:spcPct val="100000"/>
              </a:lnSpc>
            </a:pPr>
            <a:r>
              <a:rPr lang="cs-CZ" b="1" cap="all" dirty="0"/>
              <a:t>PŘIZPŮSOBENÍ SE POTŘEBÁM ODBĚRATELE</a:t>
            </a:r>
          </a:p>
          <a:p>
            <a:pPr lvl="1">
              <a:lnSpc>
                <a:spcPct val="100000"/>
              </a:lnSpc>
            </a:pPr>
            <a:r>
              <a:rPr lang="cs-CZ" b="1" cap="all" dirty="0"/>
              <a:t>Odstranění křížových dotací mezi odběrateli</a:t>
            </a:r>
            <a:endParaRPr lang="cs-CZ" cap="all" dirty="0"/>
          </a:p>
          <a:p>
            <a:pPr lvl="1">
              <a:lnSpc>
                <a:spcPct val="100000"/>
              </a:lnSpc>
            </a:pPr>
            <a:r>
              <a:rPr lang="cs-CZ" b="1" cap="all" dirty="0"/>
              <a:t>Atraktivita </a:t>
            </a:r>
            <a:r>
              <a:rPr lang="cs-CZ" b="1" cap="all" dirty="0" err="1"/>
              <a:t>SZTE</a:t>
            </a:r>
            <a:endParaRPr lang="cs-CZ" b="1" cap="all" dirty="0"/>
          </a:p>
          <a:p>
            <a:pPr marL="531813" lvl="2" indent="-269875">
              <a:lnSpc>
                <a:spcPct val="100000"/>
              </a:lnSpc>
            </a:pPr>
            <a:r>
              <a:rPr lang="cs-CZ" dirty="0">
                <a:solidFill>
                  <a:srgbClr val="23315F"/>
                </a:solidFill>
              </a:rPr>
              <a:t>Poskytnutí prostoru dodavateli přizpůsobit se požadavkům odběratelů </a:t>
            </a:r>
            <a:endParaRPr lang="cs-CZ" cap="all" dirty="0"/>
          </a:p>
          <a:p>
            <a:pPr lvl="1">
              <a:lnSpc>
                <a:spcPct val="100000"/>
              </a:lnSpc>
            </a:pPr>
            <a:r>
              <a:rPr lang="cs-CZ" b="1" cap="all" dirty="0"/>
              <a:t>Jasné vymezení pravidel regulace</a:t>
            </a:r>
            <a:endParaRPr lang="cs-CZ" cap="all" dirty="0"/>
          </a:p>
          <a:p>
            <a:endParaRPr lang="cs-CZ" dirty="0"/>
          </a:p>
        </p:txBody>
      </p:sp>
      <p:sp>
        <p:nvSpPr>
          <p:cNvPr id="6" name="Zástupný symbol pro obsah 3">
            <a:extLst>
              <a:ext uri="{FF2B5EF4-FFF2-40B4-BE49-F238E27FC236}">
                <a16:creationId xmlns:a16="http://schemas.microsoft.com/office/drawing/2014/main" id="{838F599B-C612-44C7-9C07-3E1F05743779}"/>
              </a:ext>
            </a:extLst>
          </p:cNvPr>
          <p:cNvSpPr txBox="1">
            <a:spLocks/>
          </p:cNvSpPr>
          <p:nvPr/>
        </p:nvSpPr>
        <p:spPr>
          <a:xfrm>
            <a:off x="536396" y="1991360"/>
            <a:ext cx="11113200" cy="18999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75000"/>
              <a:buFontTx/>
              <a:buNone/>
              <a:defRPr lang="cs-CZ" sz="2000" kern="1200" smtClean="0">
                <a:solidFill>
                  <a:srgbClr val="233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70000" indent="-27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75000"/>
              <a:buFontTx/>
              <a:buBlip>
                <a:blip r:embed="rId3"/>
              </a:buBlip>
              <a:defRPr lang="cs-CZ" sz="2000" kern="1200" baseline="0" smtClean="0">
                <a:solidFill>
                  <a:srgbClr val="233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53600" indent="-27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75000"/>
              <a:buFontTx/>
              <a:buBlip>
                <a:blip r:embed="rId3"/>
              </a:buBlip>
              <a:defRPr lang="cs-CZ" sz="2000" kern="1200" smtClean="0">
                <a:solidFill>
                  <a:srgbClr val="233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33600" indent="-27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75000"/>
              <a:buFontTx/>
              <a:buBlip>
                <a:blip r:embed="rId3"/>
              </a:buBlip>
              <a:defRPr lang="cs-CZ" sz="2000" kern="1200" smtClean="0">
                <a:solidFill>
                  <a:srgbClr val="233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813600" indent="-27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75000"/>
              <a:buFontTx/>
              <a:buBlip>
                <a:blip r:embed="rId3"/>
              </a:buBlip>
              <a:defRPr lang="cs-CZ" sz="2000" kern="1200" smtClean="0">
                <a:solidFill>
                  <a:srgbClr val="233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993600" indent="-27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Tx/>
              <a:buBlip>
                <a:blip r:embed="rId3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73600" indent="-27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Tx/>
              <a:buBlip>
                <a:blip r:embed="rId3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53600" indent="-27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Tx/>
              <a:buBlip>
                <a:blip r:embed="rId3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3600" indent="-27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Tx/>
              <a:buBlip>
                <a:blip r:embed="rId3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20000"/>
              </a:lnSpc>
            </a:pPr>
            <a:r>
              <a:rPr lang="cs-CZ" dirty="0"/>
              <a:t>nová koncepce regulace teplárenství od roku 2022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pokračování včetně reakce na energetickou krizi v návrhu nového CR s účinností od roku 2025</a:t>
            </a:r>
          </a:p>
          <a:p>
            <a:pPr lvl="1">
              <a:lnSpc>
                <a:spcPct val="12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882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8CC38CEF-49E0-4DE1-9129-B8ACFF3E5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Cenové rozhodnutí č. 9/2024 </a:t>
            </a:r>
            <a:br>
              <a:rPr lang="cs-CZ" dirty="0"/>
            </a:br>
            <a:r>
              <a:rPr lang="cs-CZ" dirty="0"/>
              <a:t>ze dne 30. září 2024 </a:t>
            </a:r>
            <a:br>
              <a:rPr lang="cs-CZ" dirty="0"/>
            </a:br>
            <a:r>
              <a:rPr lang="cs-CZ" dirty="0"/>
              <a:t>k cenám tepelné energie</a:t>
            </a:r>
          </a:p>
        </p:txBody>
      </p:sp>
    </p:spTree>
    <p:extLst>
      <p:ext uri="{BB962C8B-B14F-4D97-AF65-F5344CB8AC3E}">
        <p14:creationId xmlns:p14="http://schemas.microsoft.com/office/powerpoint/2010/main" val="64468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698000"/>
          </a:xfrm>
        </p:spPr>
        <p:txBody>
          <a:bodyPr>
            <a:normAutofit/>
          </a:bodyPr>
          <a:lstStyle/>
          <a:p>
            <a:r>
              <a:rPr lang="cs-CZ" sz="2600" dirty="0"/>
              <a:t>PODPORA DVOUSLOŽKOVÉ CENY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22180-483F-40BF-9063-0F30A6D56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981200"/>
            <a:ext cx="11113200" cy="4612640"/>
          </a:xfrm>
        </p:spPr>
        <p:txBody>
          <a:bodyPr>
            <a:normAutofit fontScale="85000" lnSpcReduction="10000"/>
          </a:bodyPr>
          <a:lstStyle/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b="1" dirty="0">
                <a:solidFill>
                  <a:srgbClr val="C00000"/>
                </a:solidFill>
              </a:rPr>
              <a:t>Cíl: </a:t>
            </a:r>
            <a:endParaRPr lang="cs-CZ" dirty="0"/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/>
              <a:t>Spravedlivé podílení se odběratelů na stálých nákladech, které vyvolávají</a:t>
            </a:r>
            <a:endParaRPr lang="cs-CZ" dirty="0">
              <a:solidFill>
                <a:srgbClr val="002060"/>
              </a:solidFill>
            </a:endParaRP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Výběr stálých nákladů bez vazby na počasí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dirty="0"/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dirty="0"/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/>
              <a:t>transformace teplárenství, přechod na zelenou energii, komunitní energetika, úsporná opatření – posílené energetickou krizí a válkou na Ukrajině se projevuje ve změně chování a potřeb odběratelů: 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/>
              <a:t>diferencují se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/>
              <a:t>mění charakter spotřeby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/>
              <a:t>využívají další zdroje tepelné energie		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dirty="0"/>
          </a:p>
          <a:p>
            <a:pPr marL="0" lvl="1" indent="0" algn="ctr">
              <a:lnSpc>
                <a:spcPct val="120000"/>
              </a:lnSpc>
              <a:spcBef>
                <a:spcPct val="0"/>
              </a:spcBef>
              <a:buSzTx/>
              <a:buNone/>
            </a:pPr>
            <a:r>
              <a:rPr lang="cs-CZ" dirty="0"/>
              <a:t>=&gt;</a:t>
            </a:r>
          </a:p>
          <a:p>
            <a:pPr marL="719200" lvl="3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dirty="0"/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/>
              <a:t>jiné požadavky na soustavu </a:t>
            </a:r>
          </a:p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/>
              <a:t>vyvolávají rozdílné stálé náklady </a:t>
            </a:r>
          </a:p>
          <a:p>
            <a:pPr marL="1619200" lvl="8" indent="-355600" algn="just">
              <a:lnSpc>
                <a:spcPct val="120000"/>
              </a:lnSpc>
              <a:spcBef>
                <a:spcPct val="0"/>
              </a:spcBef>
              <a:buSzTx/>
            </a:pPr>
            <a:endParaRPr lang="cs-CZ" dirty="0">
              <a:solidFill>
                <a:srgbClr val="C00000"/>
              </a:solidFill>
            </a:endParaRPr>
          </a:p>
          <a:p>
            <a:pPr lvl="4">
              <a:lnSpc>
                <a:spcPct val="110000"/>
              </a:lnSpc>
            </a:pPr>
            <a:endParaRPr lang="cs-CZ" sz="4000" dirty="0"/>
          </a:p>
          <a:p>
            <a:pPr lvl="4"/>
            <a:endParaRPr lang="cs-CZ" sz="4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656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00" y="1029200"/>
            <a:ext cx="11113200" cy="504960"/>
          </a:xfrm>
        </p:spPr>
        <p:txBody>
          <a:bodyPr>
            <a:normAutofit/>
          </a:bodyPr>
          <a:lstStyle/>
          <a:p>
            <a:r>
              <a:rPr lang="cs-CZ" sz="2400" dirty="0"/>
              <a:t>alokace stálých nákladů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CCA22180-483F-40BF-9063-0F30A6D567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9400" y="1534160"/>
                <a:ext cx="11113200" cy="5191760"/>
              </a:xfrm>
            </p:spPr>
            <p:txBody>
              <a:bodyPr>
                <a:normAutofit fontScale="77500" lnSpcReduction="20000"/>
              </a:bodyPr>
              <a:lstStyle/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b="1" dirty="0">
                    <a:solidFill>
                      <a:srgbClr val="002060"/>
                    </a:solidFill>
                  </a:rPr>
                  <a:t>pouze podle „stálé“ technické jednotky</a:t>
                </a:r>
              </a:p>
              <a:p>
                <a:pPr marL="355600" lvl="1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b="1" dirty="0">
                  <a:solidFill>
                    <a:srgbClr val="002060"/>
                  </a:solidFill>
                </a:endParaRPr>
              </a:p>
              <a:p>
                <a:pPr marL="719200" lvl="3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b="1" dirty="0">
                    <a:solidFill>
                      <a:srgbClr val="002060"/>
                    </a:solidFill>
                  </a:rPr>
                  <a:t>tepelný výkon v podobě: </a:t>
                </a:r>
              </a:p>
              <a:p>
                <a:pPr marL="1079200" lvl="5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dirty="0">
                    <a:solidFill>
                      <a:srgbClr val="002060"/>
                    </a:solidFill>
                  </a:rPr>
                  <a:t>sjednané</a:t>
                </a:r>
              </a:p>
              <a:p>
                <a:pPr marL="1079200" lvl="5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dirty="0">
                    <a:solidFill>
                      <a:srgbClr val="002060"/>
                    </a:solidFill>
                  </a:rPr>
                  <a:t>měřené</a:t>
                </a:r>
              </a:p>
              <a:p>
                <a:pPr marL="1079200" lvl="5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dirty="0">
                    <a:solidFill>
                      <a:srgbClr val="002060"/>
                    </a:solidFill>
                  </a:rPr>
                  <a:t>vypočtené: </a:t>
                </a:r>
              </a:p>
              <a:p>
                <a:pPr marL="1439200" lvl="7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dirty="0">
                    <a:solidFill>
                      <a:srgbClr val="002060"/>
                    </a:solidFill>
                  </a:rPr>
                  <a:t>pro vytápění			</a:t>
                </a:r>
                <a14:m>
                  <m:oMath xmlns:m="http://schemas.openxmlformats.org/officeDocument/2006/math">
                    <m:r>
                      <a:rPr lang="cs-CZ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𝑉𝑇𝑉</m:t>
                    </m:r>
                    <m:r>
                      <a:rPr lang="cs-CZ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cs-CZ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×4 180×</m:t>
                    </m:r>
                    <m:f>
                      <m:fPr>
                        <m:ctrlPr>
                          <a:rPr lang="cs-CZ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cs-CZ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cs-CZ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3 600 000</m:t>
                        </m:r>
                      </m:den>
                    </m:f>
                  </m:oMath>
                </a14:m>
                <a:endParaRPr lang="cs-CZ" dirty="0"/>
              </a:p>
              <a:p>
                <a:pPr marL="1083600" lvl="7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dirty="0">
                    <a:solidFill>
                      <a:srgbClr val="002060"/>
                    </a:solidFill>
                  </a:rPr>
                  <a:t>				m – průměrná hodnota nejvyšších průtoků za 							posledních 3 až 5 let</a:t>
                </a:r>
              </a:p>
              <a:p>
                <a:pPr marL="1083600" lvl="7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dirty="0">
                    <a:solidFill>
                      <a:srgbClr val="002060"/>
                    </a:solidFill>
                  </a:rPr>
                  <a:t>				t</a:t>
                </a:r>
                <a:r>
                  <a:rPr lang="cs-CZ" baseline="-25000" dirty="0">
                    <a:solidFill>
                      <a:srgbClr val="002060"/>
                    </a:solidFill>
                  </a:rPr>
                  <a:t>2</a:t>
                </a:r>
                <a:r>
                  <a:rPr lang="cs-CZ" dirty="0">
                    <a:solidFill>
                      <a:srgbClr val="002060"/>
                    </a:solidFill>
                  </a:rPr>
                  <a:t> – teplota přívodní dodávané teplonosné látky</a:t>
                </a:r>
              </a:p>
              <a:p>
                <a:pPr marL="1083600" lvl="7" indent="0" algn="just">
                  <a:lnSpc>
                    <a:spcPct val="120000"/>
                  </a:lnSpc>
                  <a:spcBef>
                    <a:spcPct val="0"/>
                  </a:spcBef>
                  <a:buSzTx/>
                  <a:buNone/>
                </a:pPr>
                <a:r>
                  <a:rPr lang="cs-CZ" dirty="0">
                    <a:solidFill>
                      <a:srgbClr val="002060"/>
                    </a:solidFill>
                  </a:rPr>
                  <a:t>				t</a:t>
                </a:r>
                <a:r>
                  <a:rPr lang="cs-CZ" baseline="-25000" dirty="0">
                    <a:solidFill>
                      <a:srgbClr val="002060"/>
                    </a:solidFill>
                  </a:rPr>
                  <a:t>1</a:t>
                </a:r>
                <a:r>
                  <a:rPr lang="cs-CZ" dirty="0">
                    <a:solidFill>
                      <a:srgbClr val="002060"/>
                    </a:solidFill>
                  </a:rPr>
                  <a:t> – teplota vratné dodávané teplonosné látky</a:t>
                </a:r>
              </a:p>
              <a:p>
                <a:pPr marL="1439200" lvl="7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dirty="0">
                  <a:solidFill>
                    <a:srgbClr val="002060"/>
                  </a:solidFill>
                </a:endParaRPr>
              </a:p>
              <a:p>
                <a:pPr marL="1439200" lvl="7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dirty="0">
                    <a:solidFill>
                      <a:srgbClr val="002060"/>
                    </a:solidFill>
                  </a:rPr>
                  <a:t>pro teplou užitkovou vodu	podíl množství tepelné energie v teplé užitkové vodě a 1 900 hodin</a:t>
                </a:r>
              </a:p>
              <a:p>
                <a:pPr marL="1439200" lvl="7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dirty="0">
                  <a:solidFill>
                    <a:srgbClr val="002060"/>
                  </a:solidFill>
                </a:endParaRPr>
              </a:p>
              <a:p>
                <a:pPr marL="1439200" lvl="7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dirty="0">
                    <a:solidFill>
                      <a:srgbClr val="002060"/>
                    </a:solidFill>
                  </a:rPr>
                  <a:t>ztráty 			podíl množství ztrát a 6 500 hodin</a:t>
                </a:r>
              </a:p>
              <a:p>
                <a:pPr marL="1439200" lvl="7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dirty="0">
                  <a:solidFill>
                    <a:srgbClr val="002060"/>
                  </a:solidFill>
                </a:endParaRPr>
              </a:p>
              <a:p>
                <a:pPr marL="1079200" lvl="5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dirty="0">
                    <a:solidFill>
                      <a:srgbClr val="002060"/>
                    </a:solidFill>
                  </a:rPr>
                  <a:t>možná kombinace všech variant</a:t>
                </a:r>
              </a:p>
              <a:p>
                <a:pPr marL="1079200" lvl="5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endParaRPr lang="cs-CZ" dirty="0">
                  <a:solidFill>
                    <a:srgbClr val="002060"/>
                  </a:solidFill>
                </a:endParaRPr>
              </a:p>
              <a:p>
                <a:pPr marL="719200" lvl="3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dirty="0">
                    <a:solidFill>
                      <a:srgbClr val="002060"/>
                    </a:solidFill>
                  </a:rPr>
                  <a:t>u rozvodů s teplonosným médiem voda – </a:t>
                </a:r>
                <a:r>
                  <a:rPr lang="cs-CZ" b="1" dirty="0">
                    <a:solidFill>
                      <a:srgbClr val="002060"/>
                    </a:solidFill>
                  </a:rPr>
                  <a:t>průtok – </a:t>
                </a:r>
                <a:r>
                  <a:rPr lang="cs-CZ" dirty="0">
                    <a:solidFill>
                      <a:srgbClr val="002060"/>
                    </a:solidFill>
                  </a:rPr>
                  <a:t>průměrná hodnota nejvyšších průtoků za posledních 3 až 5 let</a:t>
                </a:r>
              </a:p>
              <a:p>
                <a:pPr marL="1079200" lvl="5" indent="-355600" algn="just">
                  <a:lnSpc>
                    <a:spcPct val="120000"/>
                  </a:lnSpc>
                  <a:spcBef>
                    <a:spcPct val="0"/>
                  </a:spcBef>
                  <a:buSzTx/>
                </a:pPr>
                <a:r>
                  <a:rPr lang="cs-CZ" dirty="0">
                    <a:solidFill>
                      <a:srgbClr val="002060"/>
                    </a:solidFill>
                  </a:rPr>
                  <a:t>ztráty				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cs-CZ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cs-CZ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𝑉𝑇</m:t>
                        </m:r>
                        <m:sSub>
                          <m:sSubPr>
                            <m:ctrlPr>
                              <a:rPr lang="cs-CZ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cs-CZ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  <m:r>
                          <a:rPr lang="cs-CZ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×3 600 000</m:t>
                        </m:r>
                      </m:num>
                      <m:den>
                        <m:r>
                          <a:rPr lang="cs-CZ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4 180×</m:t>
                        </m:r>
                        <m:d>
                          <m:dPr>
                            <m:ctrlPr>
                              <a:rPr lang="cs-CZ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cs-CZ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cs-CZ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cs-CZ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cs-CZ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cs-CZ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endParaRPr lang="cs-CZ" sz="4000" dirty="0"/>
              </a:p>
              <a:p>
                <a:pPr lvl="4"/>
                <a:endParaRPr lang="cs-CZ" sz="4000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CCA22180-483F-40BF-9063-0F30A6D567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400" y="1534160"/>
                <a:ext cx="11113200" cy="5191760"/>
              </a:xfrm>
              <a:blipFill>
                <a:blip r:embed="rId3"/>
                <a:stretch>
                  <a:fillRect t="-12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1410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179A-889A-4BC2-BFC4-EA02A0D2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80000"/>
            <a:ext cx="11113200" cy="504960"/>
          </a:xfrm>
        </p:spPr>
        <p:txBody>
          <a:bodyPr>
            <a:normAutofit/>
          </a:bodyPr>
          <a:lstStyle/>
          <a:p>
            <a:r>
              <a:rPr lang="cs-CZ" sz="2400" dirty="0"/>
              <a:t>alokace stálých nákladů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22180-483F-40BF-9063-0F30A6D56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78000"/>
            <a:ext cx="11113200" cy="5080000"/>
          </a:xfrm>
        </p:spPr>
        <p:txBody>
          <a:bodyPr>
            <a:normAutofit/>
          </a:bodyPr>
          <a:lstStyle/>
          <a:p>
            <a:pPr marL="355600" lvl="1" indent="-355600" algn="just">
              <a:lnSpc>
                <a:spcPct val="120000"/>
              </a:lnSpc>
              <a:spcBef>
                <a:spcPct val="0"/>
              </a:spcBef>
              <a:buSzTx/>
            </a:pPr>
            <a:r>
              <a:rPr lang="cs-CZ" dirty="0">
                <a:solidFill>
                  <a:srgbClr val="002060"/>
                </a:solidFill>
              </a:rPr>
              <a:t>pokud dodavatel </a:t>
            </a:r>
            <a:r>
              <a:rPr lang="cs-CZ" dirty="0"/>
              <a:t>sjednává v cenové lokalitě </a:t>
            </a:r>
            <a:r>
              <a:rPr lang="cs-CZ" b="1" dirty="0"/>
              <a:t>pouze jednosložkovou cenu a</a:t>
            </a:r>
            <a:r>
              <a:rPr lang="cs-CZ" dirty="0"/>
              <a:t> kalkuluje pouze jednu cenu tepelné energie, popřípadě </a:t>
            </a:r>
            <a:r>
              <a:rPr lang="cs-CZ" b="1" dirty="0"/>
              <a:t>více cen </a:t>
            </a:r>
            <a:r>
              <a:rPr lang="cs-CZ" dirty="0"/>
              <a:t>tepelné energie, které </a:t>
            </a:r>
            <a:r>
              <a:rPr lang="cs-CZ" b="1" dirty="0"/>
              <a:t>neodlišuje jinými nákladovými podmínkami</a:t>
            </a:r>
            <a:r>
              <a:rPr lang="cs-CZ" dirty="0"/>
              <a:t>, </a:t>
            </a:r>
            <a:r>
              <a:rPr lang="cs-CZ" b="1" dirty="0"/>
              <a:t>může</a:t>
            </a:r>
            <a:r>
              <a:rPr lang="cs-CZ" dirty="0"/>
              <a:t> oprávněné náklady na jedné úrovni předání </a:t>
            </a:r>
            <a:r>
              <a:rPr lang="cs-CZ" b="1" dirty="0"/>
              <a:t>stanovit podle poměru množství tepelné energie</a:t>
            </a:r>
            <a:r>
              <a:rPr lang="cs-CZ" dirty="0"/>
              <a:t>, které odpovídá dodávce tepelné energie a vlastní spotřebě tepelné energie dodavatele na této úrovni předání tepelné energie, a množství tepelné energie určené pro další rozvod </a:t>
            </a:r>
            <a:r>
              <a:rPr lang="cs-CZ"/>
              <a:t>tepelné energie.</a:t>
            </a:r>
            <a:endParaRPr lang="cs-CZ" sz="4000" dirty="0"/>
          </a:p>
          <a:p>
            <a:pPr lvl="4"/>
            <a:endParaRPr lang="cs-CZ" sz="4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03009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_ERU_220319">
  <a:themeElements>
    <a:clrScheme name="ERU">
      <a:dk1>
        <a:srgbClr val="262626"/>
      </a:dk1>
      <a:lt1>
        <a:sysClr val="window" lastClr="FFFFFF"/>
      </a:lt1>
      <a:dk2>
        <a:srgbClr val="23315F"/>
      </a:dk2>
      <a:lt2>
        <a:srgbClr val="D0D0D0"/>
      </a:lt2>
      <a:accent1>
        <a:srgbClr val="23315F"/>
      </a:accent1>
      <a:accent2>
        <a:srgbClr val="5A6588"/>
      </a:accent2>
      <a:accent3>
        <a:srgbClr val="9198B0"/>
      </a:accent3>
      <a:accent4>
        <a:srgbClr val="C8CBD7"/>
      </a:accent4>
      <a:accent5>
        <a:srgbClr val="E02C1F"/>
      </a:accent5>
      <a:accent6>
        <a:srgbClr val="E86158"/>
      </a:accent6>
      <a:hlink>
        <a:srgbClr val="0563C1"/>
      </a:hlink>
      <a:folHlink>
        <a:srgbClr val="E02C1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_ERU_220319" id="{03C7CDE8-09C5-45B2-8595-C8E80C58B0DD}" vid="{BBBCA137-A923-4527-857F-B124A723143C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6E30910C169A742B2EA2F6857C7D85D" ma:contentTypeVersion="13" ma:contentTypeDescription="Vytvoří nový dokument" ma:contentTypeScope="" ma:versionID="a875a9a6cad8dbd018f64f6e964cdcc1">
  <xsd:schema xmlns:xsd="http://www.w3.org/2001/XMLSchema" xmlns:xs="http://www.w3.org/2001/XMLSchema" xmlns:p="http://schemas.microsoft.com/office/2006/metadata/properties" xmlns:ns2="14dc2d1e-e557-46df-b43d-86cdda3daf61" xmlns:ns3="5bf3f6dc-e993-4359-8647-cf971b7e723e" targetNamespace="http://schemas.microsoft.com/office/2006/metadata/properties" ma:root="true" ma:fieldsID="e3ef694ad929e3188bb614b537bb1d54" ns2:_="" ns3:_="">
    <xsd:import namespace="14dc2d1e-e557-46df-b43d-86cdda3daf61"/>
    <xsd:import namespace="5bf3f6dc-e993-4359-8647-cf971b7e72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dc2d1e-e557-46df-b43d-86cdda3daf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Značky obrázků" ma:readOnly="false" ma:fieldId="{5cf76f15-5ced-4ddc-b409-7134ff3c332f}" ma:taxonomyMulti="true" ma:sspId="633881d7-4c0e-47fb-8323-9fb0d5f480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f3f6dc-e993-4359-8647-cf971b7e723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4dc2d1e-e557-46df-b43d-86cdda3daf6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3184F90-4E16-4F8C-A011-4BEE8415B1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313751-4CBB-4B79-A6F7-72D8481318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dc2d1e-e557-46df-b43d-86cdda3daf61"/>
    <ds:schemaRef ds:uri="5bf3f6dc-e993-4359-8647-cf971b7e72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FC21A5-75F4-4CB5-8885-A3EE62C0C82E}">
  <ds:schemaRefs>
    <ds:schemaRef ds:uri="http://purl.org/dc/terms/"/>
    <ds:schemaRef ds:uri="http://schemas.microsoft.com/office/infopath/2007/PartnerControls"/>
    <ds:schemaRef ds:uri="5bf3f6dc-e993-4359-8647-cf971b7e723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14dc2d1e-e557-46df-b43d-86cdda3daf6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Motiv_ERU_220319</Template>
  <TotalTime>178431</TotalTime>
  <Words>2656</Words>
  <Application>Microsoft Office PowerPoint</Application>
  <PresentationFormat>Širokoúhlá obrazovka</PresentationFormat>
  <Paragraphs>404</Paragraphs>
  <Slides>30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Cambria Math</vt:lpstr>
      <vt:lpstr>Motiv_ERU_220319</vt:lpstr>
      <vt:lpstr>Cenové rozhodnutí ERÚ k cenám tepelné energie na rok 2025  </vt:lpstr>
      <vt:lpstr>Novinky v teplárenství</vt:lpstr>
      <vt:lpstr>Pravidla regulace v teplárenství</vt:lpstr>
      <vt:lpstr>samostatná kalkulace ceny tepelné energie</vt:lpstr>
      <vt:lpstr>pravidla regulace</vt:lpstr>
      <vt:lpstr>Cenové rozhodnutí č. 9/2024  ze dne 30. září 2024  k cenám tepelné energie</vt:lpstr>
      <vt:lpstr>PODPORA DVOUSLOŽKOVÉ CENY</vt:lpstr>
      <vt:lpstr>alokace stálých nákladů</vt:lpstr>
      <vt:lpstr>alokace stálých nákladů</vt:lpstr>
      <vt:lpstr>alokace stálých nákladů</vt:lpstr>
      <vt:lpstr>alokace přiměřeného zisku</vt:lpstr>
      <vt:lpstr>alokace přiměřeného zisku</vt:lpstr>
      <vt:lpstr>alokace přiměřeného zisku</vt:lpstr>
      <vt:lpstr>Produkt „vratky“ </vt:lpstr>
      <vt:lpstr>Produkt „vratky“ </vt:lpstr>
      <vt:lpstr>Produkt „vratky“ </vt:lpstr>
      <vt:lpstr>Produkt „vratky“ - vypořádání </vt:lpstr>
      <vt:lpstr>Produkt „vratky“ – vypořádání </vt:lpstr>
      <vt:lpstr>motivace k dlouhodobým investicím</vt:lpstr>
      <vt:lpstr>kalkulace přiměřeného zisku </vt:lpstr>
      <vt:lpstr>kalkulace přiměřeného zisku – příklad 1 </vt:lpstr>
      <vt:lpstr>kalkulace přiměřeného zisku – příklad 2 </vt:lpstr>
      <vt:lpstr>kalkulace přiměřeného zisku – příklad 3</vt:lpstr>
      <vt:lpstr>kalkulace přiměřeného zisku – příklad 4</vt:lpstr>
      <vt:lpstr>úrovně předání</vt:lpstr>
      <vt:lpstr>úrovně předání</vt:lpstr>
      <vt:lpstr>změna ceny během kalendářního roku </vt:lpstr>
      <vt:lpstr>zpětná výplata podpory </vt:lpstr>
      <vt:lpstr>náklady na výměnu majetku do výše 10 % z celkového majetku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Denisa</dc:creator>
  <cp:lastModifiedBy>Hondlová Sylva Ing.</cp:lastModifiedBy>
  <cp:revision>445</cp:revision>
  <dcterms:created xsi:type="dcterms:W3CDTF">2022-03-19T21:48:47Z</dcterms:created>
  <dcterms:modified xsi:type="dcterms:W3CDTF">2024-10-23T20:28:57Z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0x01010016E30910C169A742B2EA2F6857C7D85D</vt:lpwstr>
  </property>
</Properties>
</file>